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59" r:id="rId4"/>
    <p:sldId id="277" r:id="rId5"/>
    <p:sldId id="260" r:id="rId6"/>
    <p:sldId id="262" r:id="rId7"/>
    <p:sldId id="263" r:id="rId8"/>
    <p:sldId id="282" r:id="rId9"/>
    <p:sldId id="264" r:id="rId10"/>
    <p:sldId id="265" r:id="rId11"/>
    <p:sldId id="266" r:id="rId12"/>
    <p:sldId id="279" r:id="rId13"/>
    <p:sldId id="283" r:id="rId14"/>
    <p:sldId id="269" r:id="rId15"/>
    <p:sldId id="270" r:id="rId16"/>
    <p:sldId id="271" r:id="rId17"/>
    <p:sldId id="272" r:id="rId18"/>
    <p:sldId id="273" r:id="rId19"/>
    <p:sldId id="274" r:id="rId20"/>
    <p:sldId id="275" r:id="rId21"/>
    <p:sldId id="284" r:id="rId22"/>
    <p:sldId id="285" r:id="rId23"/>
    <p:sldId id="261" r:id="rId2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p:restoredTop sz="86410"/>
  </p:normalViewPr>
  <p:slideViewPr>
    <p:cSldViewPr>
      <p:cViewPr varScale="1">
        <p:scale>
          <a:sx n="100" d="100"/>
          <a:sy n="100" d="100"/>
        </p:scale>
        <p:origin x="1536" y="78"/>
      </p:cViewPr>
      <p:guideLst>
        <p:guide orient="horz" pos="2160"/>
        <p:guide pos="2880"/>
      </p:guideLst>
    </p:cSldViewPr>
  </p:slideViewPr>
  <p:outlineViewPr>
    <p:cViewPr>
      <p:scale>
        <a:sx n="33" d="100"/>
        <a:sy n="33" d="100"/>
      </p:scale>
      <p:origin x="0" y="-878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99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25/09/2016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1237082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428639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28871759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418270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3799325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25/09/2016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25/09/2016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25/09/2016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25/09/2016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25/09/2016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25/09/2016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25/09/2016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25/09/2016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25/09/2016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tiff"/></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
        <p:nvSpPr>
          <p:cNvPr id="8" name="Title 1"/>
          <p:cNvSpPr>
            <a:spLocks noGrp="1"/>
          </p:cNvSpPr>
          <p:nvPr>
            <p:ph type="ctrTitle"/>
          </p:nvPr>
        </p:nvSpPr>
        <p:spPr>
          <a:xfrm>
            <a:off x="1120080" y="1388369"/>
            <a:ext cx="7772400" cy="744488"/>
          </a:xfrm>
        </p:spPr>
        <p:txBody>
          <a:bodyPr>
            <a:noAutofit/>
          </a:bodyPr>
          <a:lstStyle/>
          <a:p>
            <a:pPr rtl="1"/>
            <a:r>
              <a:rPr lang="ar-KW" sz="6600" b="1" dirty="0" smtClean="0">
                <a:solidFill>
                  <a:srgbClr val="8C8A26"/>
                </a:solidFill>
                <a:cs typeface="+mn-cs"/>
              </a:rPr>
              <a:t>ورشة عمل</a:t>
            </a:r>
            <a:br>
              <a:rPr lang="ar-KW" sz="6600" b="1" dirty="0" smtClean="0">
                <a:solidFill>
                  <a:srgbClr val="8C8A26"/>
                </a:solidFill>
                <a:cs typeface="+mn-cs"/>
              </a:rPr>
            </a:br>
            <a:r>
              <a:rPr lang="en-US" sz="6600" b="1" dirty="0" smtClean="0">
                <a:solidFill>
                  <a:srgbClr val="8C8A26"/>
                </a:solidFill>
                <a:cs typeface="+mn-cs"/>
              </a:rPr>
              <a:t/>
            </a:r>
            <a:br>
              <a:rPr lang="en-US" sz="6600" b="1" dirty="0" smtClean="0">
                <a:solidFill>
                  <a:srgbClr val="8C8A26"/>
                </a:solidFill>
                <a:cs typeface="+mn-cs"/>
              </a:rPr>
            </a:br>
            <a:endParaRPr lang="en-GB" sz="6600" dirty="0">
              <a:cs typeface="+mn-cs"/>
            </a:endParaRPr>
          </a:p>
        </p:txBody>
      </p:sp>
      <p:sp>
        <p:nvSpPr>
          <p:cNvPr id="9" name="Subtitle 2"/>
          <p:cNvSpPr>
            <a:spLocks noGrp="1"/>
          </p:cNvSpPr>
          <p:nvPr>
            <p:ph type="subTitle" idx="1"/>
          </p:nvPr>
        </p:nvSpPr>
        <p:spPr>
          <a:xfrm>
            <a:off x="1475656" y="1772816"/>
            <a:ext cx="7560840" cy="3168352"/>
          </a:xfrm>
        </p:spPr>
        <p:txBody>
          <a:bodyPr>
            <a:noAutofit/>
          </a:bodyPr>
          <a:lstStyle/>
          <a:p>
            <a:r>
              <a:rPr lang="ar-KW" sz="4200" b="1" dirty="0" smtClean="0">
                <a:solidFill>
                  <a:srgbClr val="1F497D"/>
                </a:solidFill>
              </a:rPr>
              <a:t>المعلومات الجوهرية وآلية الإفصاح عنها </a:t>
            </a:r>
            <a:endParaRPr lang="ar-KW" sz="4200" b="1" dirty="0">
              <a:solidFill>
                <a:srgbClr val="1F497D"/>
              </a:solidFill>
            </a:endParaRPr>
          </a:p>
          <a:p>
            <a:r>
              <a:rPr lang="ar-KW" sz="4200" b="1" dirty="0" smtClean="0">
                <a:solidFill>
                  <a:srgbClr val="1F497D"/>
                </a:solidFill>
              </a:rPr>
              <a:t>عمرو عبدالعزيز المحارب</a:t>
            </a:r>
            <a:endParaRPr lang="ar-KW" sz="4200" b="1" dirty="0">
              <a:solidFill>
                <a:srgbClr val="1F497D"/>
              </a:solidFill>
            </a:endParaRPr>
          </a:p>
          <a:p>
            <a:r>
              <a:rPr lang="ar-KW" sz="4200" b="1" dirty="0">
                <a:solidFill>
                  <a:srgbClr val="1F497D"/>
                </a:solidFill>
              </a:rPr>
              <a:t>إدارة </a:t>
            </a:r>
            <a:r>
              <a:rPr lang="ar-KW" sz="4200" b="1" dirty="0" smtClean="0">
                <a:solidFill>
                  <a:srgbClr val="1F497D"/>
                </a:solidFill>
              </a:rPr>
              <a:t>الإفصاح</a:t>
            </a:r>
          </a:p>
          <a:p>
            <a:endParaRPr lang="ar-KW" sz="4200" b="1" dirty="0">
              <a:solidFill>
                <a:srgbClr val="1F497D"/>
              </a:solidFill>
            </a:endParaRPr>
          </a:p>
          <a:p>
            <a:pPr rtl="1"/>
            <a:r>
              <a:rPr lang="en-US" sz="5400" b="1" dirty="0">
                <a:solidFill>
                  <a:srgbClr val="1F497D"/>
                </a:solidFill>
                <a:latin typeface="Agency FB" panose="020B0503020202020204" pitchFamily="34" charset="0"/>
              </a:rPr>
              <a:t>27</a:t>
            </a:r>
            <a:r>
              <a:rPr lang="ar-KW" sz="5400" b="1" dirty="0">
                <a:solidFill>
                  <a:srgbClr val="1F497D"/>
                </a:solidFill>
                <a:latin typeface="Agency FB" panose="020B0503020202020204" pitchFamily="34" charset="0"/>
              </a:rPr>
              <a:t> سبتمبر </a:t>
            </a:r>
            <a:r>
              <a:rPr lang="en-US" sz="5400" b="1" dirty="0" smtClean="0">
                <a:solidFill>
                  <a:srgbClr val="1F497D"/>
                </a:solidFill>
                <a:latin typeface="Agency FB" panose="020B0503020202020204" pitchFamily="34" charset="0"/>
              </a:rPr>
              <a:t>2016</a:t>
            </a:r>
            <a:r>
              <a:rPr lang="ar-KW" sz="5400" b="1" dirty="0" smtClean="0">
                <a:solidFill>
                  <a:srgbClr val="1F497D"/>
                </a:solidFill>
                <a:latin typeface="Agency FB" panose="020B0503020202020204" pitchFamily="34" charset="0"/>
              </a:rPr>
              <a:t> </a:t>
            </a: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12776"/>
            <a:ext cx="8229600" cy="4175606"/>
          </a:xfrm>
        </p:spPr>
        <p:txBody>
          <a:bodyPr>
            <a:normAutofit/>
          </a:bodyPr>
          <a:lstStyle/>
          <a:p>
            <a:pPr marL="0" lvl="0" indent="0" algn="just" rtl="1" fontAlgn="base">
              <a:spcBef>
                <a:spcPct val="0"/>
              </a:spcBef>
              <a:spcAft>
                <a:spcPts val="600"/>
              </a:spcAft>
              <a:buNone/>
            </a:pPr>
            <a:endParaRPr lang="ar-KW" sz="2400" b="1" u="sng" dirty="0" smtClean="0">
              <a:solidFill>
                <a:schemeClr val="tx2"/>
              </a:solidFill>
            </a:endParaRPr>
          </a:p>
          <a:p>
            <a:pPr marL="0" lvl="0" indent="0" algn="just" rtl="1" fontAlgn="base">
              <a:spcBef>
                <a:spcPct val="0"/>
              </a:spcBef>
              <a:spcAft>
                <a:spcPts val="600"/>
              </a:spcAft>
              <a:buNone/>
            </a:pPr>
            <a:r>
              <a:rPr lang="ar-KW" sz="2400" b="1" u="sng" dirty="0" smtClean="0">
                <a:solidFill>
                  <a:schemeClr val="tx2"/>
                </a:solidFill>
              </a:rPr>
              <a:t>التعامل مع الشائعات والأخبار:</a:t>
            </a:r>
            <a:endParaRPr lang="en-US" sz="2400" b="1" u="sng" dirty="0">
              <a:solidFill>
                <a:schemeClr val="tx2"/>
              </a:solidFill>
            </a:endParaRPr>
          </a:p>
          <a:p>
            <a:pPr algn="just" rtl="1">
              <a:lnSpc>
                <a:spcPct val="150000"/>
              </a:lnSpc>
              <a:buFont typeface="Wingdings" panose="05000000000000000000" pitchFamily="2" charset="2"/>
              <a:buChar char="q"/>
            </a:pPr>
            <a:r>
              <a:rPr lang="ar-KW" sz="2400" b="1" dirty="0">
                <a:solidFill>
                  <a:srgbClr val="1F497D"/>
                </a:solidFill>
              </a:rPr>
              <a:t>عند وجود </a:t>
            </a:r>
            <a:r>
              <a:rPr lang="ar-KW" sz="2400" b="1" dirty="0" smtClean="0">
                <a:solidFill>
                  <a:srgbClr val="1F497D"/>
                </a:solidFill>
              </a:rPr>
              <a:t>أخبار، </a:t>
            </a:r>
            <a:r>
              <a:rPr lang="ar-KW" sz="2400" b="1" dirty="0">
                <a:solidFill>
                  <a:srgbClr val="1F497D"/>
                </a:solidFill>
              </a:rPr>
              <a:t>أو </a:t>
            </a:r>
            <a:r>
              <a:rPr lang="ar-KW" sz="2400" b="1" dirty="0" smtClean="0">
                <a:solidFill>
                  <a:srgbClr val="1F497D"/>
                </a:solidFill>
              </a:rPr>
              <a:t>تكهنات، </a:t>
            </a:r>
            <a:r>
              <a:rPr lang="ar-KW" sz="2400" b="1" dirty="0">
                <a:solidFill>
                  <a:srgbClr val="1F497D"/>
                </a:solidFill>
              </a:rPr>
              <a:t>أو </a:t>
            </a:r>
            <a:r>
              <a:rPr lang="ar-KW" sz="2400" b="1" dirty="0" smtClean="0">
                <a:solidFill>
                  <a:srgbClr val="1F497D"/>
                </a:solidFill>
              </a:rPr>
              <a:t>معلومات أو شائعات </a:t>
            </a:r>
            <a:r>
              <a:rPr lang="ar-KW" sz="2400" b="1" dirty="0">
                <a:solidFill>
                  <a:srgbClr val="1F497D"/>
                </a:solidFill>
              </a:rPr>
              <a:t>متداولة </a:t>
            </a:r>
            <a:r>
              <a:rPr lang="ar-KW" sz="2400" b="1" dirty="0" smtClean="0">
                <a:solidFill>
                  <a:srgbClr val="1F497D"/>
                </a:solidFill>
              </a:rPr>
              <a:t>بشأن الشركة المدرجة ومن المرجح أن يكون لها تأثير على سعر الأوراق المالية للشركة أو صلة بالقرارات الاستثمارية للمتداولين </a:t>
            </a:r>
            <a:r>
              <a:rPr lang="ar-KW" sz="2400" b="1" dirty="0">
                <a:solidFill>
                  <a:srgbClr val="1F497D"/>
                </a:solidFill>
              </a:rPr>
              <a:t>فإنه يجب أن يتم التعقيب عليها من قبل الشركة المدرجة بإيضاحها أو تأكيدها أو نفيها فوراً دون إبطاء بغض النظر عما إذا كانت صحيحة أم لا</a:t>
            </a:r>
            <a:r>
              <a:rPr lang="ar-KW" sz="2400" b="1" dirty="0" smtClean="0">
                <a:solidFill>
                  <a:srgbClr val="1F497D"/>
                </a:solidFill>
              </a:rPr>
              <a:t>.</a:t>
            </a:r>
          </a:p>
          <a:p>
            <a:pPr marL="0" indent="0" algn="just" rtl="1">
              <a:lnSpc>
                <a:spcPct val="150000"/>
              </a:lnSpc>
              <a:buNone/>
            </a:pPr>
            <a:endParaRPr lang="ar-KW" sz="2400" b="1" dirty="0">
              <a:solidFill>
                <a:srgbClr val="1F497D"/>
              </a:solidFill>
            </a:endParaRPr>
          </a:p>
          <a:p>
            <a:pPr marL="0" lvl="0" indent="0" algn="just" rtl="1">
              <a:lnSpc>
                <a:spcPct val="150000"/>
              </a:lnSpc>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124744"/>
            <a:ext cx="532859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2808312" y="15082"/>
            <a:ext cx="6228184" cy="1397694"/>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p>
        </p:txBody>
      </p:sp>
    </p:spTree>
    <p:extLst>
      <p:ext uri="{BB962C8B-B14F-4D97-AF65-F5344CB8AC3E}">
        <p14:creationId xmlns:p14="http://schemas.microsoft.com/office/powerpoint/2010/main" val="751612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95926"/>
            <a:ext cx="8856984" cy="5533474"/>
          </a:xfrm>
        </p:spPr>
        <p:txBody>
          <a:bodyPr>
            <a:noAutofit/>
          </a:bodyPr>
          <a:lstStyle/>
          <a:p>
            <a:pPr marL="0" lvl="0" indent="0" algn="r" rtl="1" fontAlgn="base">
              <a:spcBef>
                <a:spcPts val="600"/>
              </a:spcBef>
              <a:spcAft>
                <a:spcPts val="600"/>
              </a:spcAft>
              <a:buNone/>
            </a:pPr>
            <a:r>
              <a:rPr lang="ar-KW" sz="2400" b="1" u="sng" dirty="0" smtClean="0">
                <a:solidFill>
                  <a:schemeClr val="tx2"/>
                </a:solidFill>
              </a:rPr>
              <a:t>نشاط التداول غير الاعتيادي:</a:t>
            </a:r>
            <a:r>
              <a:rPr lang="ar-KW" sz="2400" b="1" u="sng" dirty="0">
                <a:solidFill>
                  <a:schemeClr val="tx2"/>
                </a:solidFill>
              </a:rPr>
              <a:t> </a:t>
            </a:r>
            <a:r>
              <a:rPr lang="ar-KW" sz="2400" b="1" dirty="0" smtClean="0">
                <a:solidFill>
                  <a:schemeClr val="tx2"/>
                </a:solidFill>
              </a:rPr>
              <a:t>في </a:t>
            </a:r>
            <a:r>
              <a:rPr lang="ar-KW" sz="2400" b="1" dirty="0">
                <a:solidFill>
                  <a:schemeClr val="tx2"/>
                </a:solidFill>
              </a:rPr>
              <a:t>حالة وجود نشاط غير اعتيادي في التداول على </a:t>
            </a:r>
            <a:r>
              <a:rPr lang="ar-KW" sz="2400" b="1" dirty="0" smtClean="0">
                <a:solidFill>
                  <a:schemeClr val="tx2"/>
                </a:solidFill>
              </a:rPr>
              <a:t>الأوراق المالية </a:t>
            </a:r>
            <a:r>
              <a:rPr lang="ar-KW" sz="2400" b="1" dirty="0">
                <a:solidFill>
                  <a:schemeClr val="tx2"/>
                </a:solidFill>
              </a:rPr>
              <a:t>ل</a:t>
            </a:r>
            <a:r>
              <a:rPr lang="ar-KW" sz="2400" b="1" dirty="0" smtClean="0">
                <a:solidFill>
                  <a:schemeClr val="tx2"/>
                </a:solidFill>
              </a:rPr>
              <a:t>لشركة المدرجة فسوف تقوم البورصة بإخطار </a:t>
            </a:r>
            <a:r>
              <a:rPr lang="ar-KW" sz="2400" b="1" dirty="0">
                <a:solidFill>
                  <a:schemeClr val="tx2"/>
                </a:solidFill>
              </a:rPr>
              <a:t>هذه الشركة المدرجة بضرورة </a:t>
            </a:r>
            <a:r>
              <a:rPr lang="ar-KW" sz="2400" b="1" dirty="0" smtClean="0">
                <a:solidFill>
                  <a:schemeClr val="tx2"/>
                </a:solidFill>
              </a:rPr>
              <a:t>التعقيب وذلك على النحو </a:t>
            </a:r>
            <a:r>
              <a:rPr lang="ar-KW" sz="2400" b="1" dirty="0">
                <a:solidFill>
                  <a:schemeClr val="tx2"/>
                </a:solidFill>
              </a:rPr>
              <a:t>التالي </a:t>
            </a:r>
            <a:r>
              <a:rPr lang="ar-KW" sz="2400" b="1" dirty="0" smtClean="0">
                <a:solidFill>
                  <a:schemeClr val="tx2"/>
                </a:solidFill>
              </a:rPr>
              <a:t>:</a:t>
            </a:r>
          </a:p>
          <a:p>
            <a:pPr lvl="0" algn="just" rtl="1">
              <a:spcBef>
                <a:spcPts val="600"/>
              </a:spcBef>
              <a:spcAft>
                <a:spcPts val="600"/>
              </a:spcAft>
            </a:pPr>
            <a:r>
              <a:rPr lang="ar-KW" sz="2200" b="1" dirty="0" smtClean="0">
                <a:solidFill>
                  <a:schemeClr val="tx2"/>
                </a:solidFill>
              </a:rPr>
              <a:t>إعادة الإفصاح عن معلومة جوهرية سابقة تم الإفصاح عنها أدت إلى التداول غير الاعتيادي، بما في ذلك إيضاح أي تطورات قد تكون طرأت على الإفصاح السابق للمعلومة الجوهرية.</a:t>
            </a:r>
          </a:p>
          <a:p>
            <a:pPr algn="just" rtl="1">
              <a:spcBef>
                <a:spcPts val="600"/>
              </a:spcBef>
              <a:spcAft>
                <a:spcPts val="600"/>
              </a:spcAft>
            </a:pPr>
            <a:r>
              <a:rPr lang="ar-KW" sz="2200" b="1" dirty="0" smtClean="0">
                <a:solidFill>
                  <a:srgbClr val="1F497D"/>
                </a:solidFill>
              </a:rPr>
              <a:t>إصدار تعقيب فوراً على أي تكهنات </a:t>
            </a:r>
            <a:r>
              <a:rPr lang="ar-KW" sz="2200" b="1" dirty="0">
                <a:solidFill>
                  <a:srgbClr val="1F497D"/>
                </a:solidFill>
              </a:rPr>
              <a:t>أو أخبار أو شائعات أو معلومات متداولة </a:t>
            </a:r>
            <a:r>
              <a:rPr lang="ar-KW" sz="2200" b="1" dirty="0" smtClean="0">
                <a:solidFill>
                  <a:srgbClr val="1F497D"/>
                </a:solidFill>
              </a:rPr>
              <a:t>بشأنها.</a:t>
            </a:r>
          </a:p>
          <a:p>
            <a:pPr algn="just" rtl="1">
              <a:spcBef>
                <a:spcPts val="600"/>
              </a:spcBef>
              <a:spcAft>
                <a:spcPts val="600"/>
              </a:spcAft>
            </a:pPr>
            <a:r>
              <a:rPr lang="ar-KW" sz="2200" b="1" dirty="0" smtClean="0">
                <a:solidFill>
                  <a:srgbClr val="1F497D"/>
                </a:solidFill>
              </a:rPr>
              <a:t>الإفصاح </a:t>
            </a:r>
            <a:r>
              <a:rPr lang="ar-KW" sz="2200" b="1" dirty="0">
                <a:solidFill>
                  <a:srgbClr val="1F497D"/>
                </a:solidFill>
              </a:rPr>
              <a:t>عن </a:t>
            </a:r>
            <a:r>
              <a:rPr lang="ar-KW" sz="2200" b="1" dirty="0" smtClean="0">
                <a:solidFill>
                  <a:srgbClr val="1F497D"/>
                </a:solidFill>
              </a:rPr>
              <a:t>المعلومة الجوهرية التي تم تأجيلها أو </a:t>
            </a:r>
            <a:r>
              <a:rPr lang="ar-KW" sz="2200" b="1" dirty="0">
                <a:solidFill>
                  <a:srgbClr val="1F497D"/>
                </a:solidFill>
              </a:rPr>
              <a:t>لم يسبق أن </a:t>
            </a:r>
            <a:r>
              <a:rPr lang="ar-KW" sz="2200" b="1" dirty="0" smtClean="0">
                <a:solidFill>
                  <a:srgbClr val="1F497D"/>
                </a:solidFill>
              </a:rPr>
              <a:t>قامت الشركة المدرجة بالإفصاح عنها.</a:t>
            </a:r>
          </a:p>
          <a:p>
            <a:pPr algn="just" rtl="1">
              <a:spcBef>
                <a:spcPts val="600"/>
              </a:spcBef>
              <a:spcAft>
                <a:spcPts val="600"/>
              </a:spcAft>
            </a:pPr>
            <a:r>
              <a:rPr lang="ar-KW" sz="2200" b="1" dirty="0" smtClean="0">
                <a:solidFill>
                  <a:schemeClr val="tx2"/>
                </a:solidFill>
              </a:rPr>
              <a:t>إصدار </a:t>
            </a:r>
            <a:r>
              <a:rPr lang="ar-KW" sz="2200" b="1" dirty="0">
                <a:solidFill>
                  <a:schemeClr val="tx2"/>
                </a:solidFill>
              </a:rPr>
              <a:t>إعلان عام </a:t>
            </a:r>
            <a:r>
              <a:rPr lang="ar-KW" sz="2200" b="1" dirty="0" smtClean="0">
                <a:solidFill>
                  <a:schemeClr val="tx2"/>
                </a:solidFill>
              </a:rPr>
              <a:t>بأنه </a:t>
            </a:r>
            <a:r>
              <a:rPr lang="ar-KW" sz="2200" b="1" dirty="0">
                <a:solidFill>
                  <a:schemeClr val="tx2"/>
                </a:solidFill>
              </a:rPr>
              <a:t>لم تطرأ تطورات حدثت مؤخراً من شأنها التأثير على </a:t>
            </a:r>
            <a:r>
              <a:rPr lang="ar-KW" sz="2200" b="1" dirty="0" smtClean="0">
                <a:solidFill>
                  <a:schemeClr val="tx2"/>
                </a:solidFill>
              </a:rPr>
              <a:t>الشركة </a:t>
            </a:r>
            <a:r>
              <a:rPr lang="ar-KW" sz="2200" b="1" dirty="0">
                <a:solidFill>
                  <a:schemeClr val="tx2"/>
                </a:solidFill>
              </a:rPr>
              <a:t>المدرجة إذا </a:t>
            </a:r>
            <a:r>
              <a:rPr lang="ar-KW" sz="2200" b="1" dirty="0" smtClean="0">
                <a:solidFill>
                  <a:schemeClr val="tx2"/>
                </a:solidFill>
              </a:rPr>
              <a:t>كان </a:t>
            </a:r>
            <a:r>
              <a:rPr lang="ar-KW" sz="2200" b="1" dirty="0">
                <a:solidFill>
                  <a:schemeClr val="tx2"/>
                </a:solidFill>
              </a:rPr>
              <a:t>المصدر غير قادر على تحديد </a:t>
            </a:r>
            <a:r>
              <a:rPr lang="ar-KW" sz="2200" b="1" dirty="0" smtClean="0">
                <a:solidFill>
                  <a:schemeClr val="tx2"/>
                </a:solidFill>
              </a:rPr>
              <a:t>سبب التداول غير الاعتيادي.</a:t>
            </a:r>
            <a:endParaRPr lang="en-US" sz="22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635896" y="980728"/>
            <a:ext cx="54006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13" name="Title 1"/>
          <p:cNvSpPr>
            <a:spLocks noGrp="1"/>
          </p:cNvSpPr>
          <p:nvPr>
            <p:ph type="title"/>
          </p:nvPr>
        </p:nvSpPr>
        <p:spPr>
          <a:xfrm>
            <a:off x="2880320" y="250364"/>
            <a:ext cx="6228184" cy="1234420"/>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r>
              <a:rPr lang="ar-KW" sz="3200" b="1" dirty="0" smtClean="0">
                <a:solidFill>
                  <a:schemeClr val="tx2"/>
                </a:solidFill>
                <a:latin typeface="Calibri" pitchFamily="34" charset="0"/>
              </a:rPr>
              <a:t/>
            </a:r>
            <a:br>
              <a:rPr lang="ar-KW" sz="3200" b="1" dirty="0" smtClean="0">
                <a:solidFill>
                  <a:schemeClr val="tx2"/>
                </a:solidFill>
                <a:latin typeface="Calibri" pitchFamily="34" charset="0"/>
              </a:rPr>
            </a:br>
            <a:endParaRPr lang="ar-KW" sz="3200" b="1" dirty="0">
              <a:solidFill>
                <a:schemeClr val="tx2"/>
              </a:solidFill>
              <a:latin typeface="Calibri" pitchFamily="34" charset="0"/>
            </a:endParaRPr>
          </a:p>
        </p:txBody>
      </p:sp>
    </p:spTree>
    <p:extLst>
      <p:ext uri="{BB962C8B-B14F-4D97-AF65-F5344CB8AC3E}">
        <p14:creationId xmlns:p14="http://schemas.microsoft.com/office/powerpoint/2010/main" val="3681430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385392"/>
            <a:ext cx="8496944" cy="4844180"/>
          </a:xfrm>
        </p:spPr>
        <p:txBody>
          <a:bodyPr>
            <a:normAutofit/>
          </a:bodyPr>
          <a:lstStyle/>
          <a:p>
            <a:pPr marL="0" lvl="0" indent="0" algn="r" rtl="1" fontAlgn="base">
              <a:lnSpc>
                <a:spcPct val="120000"/>
              </a:lnSpc>
              <a:spcBef>
                <a:spcPts val="0"/>
              </a:spcBef>
              <a:buNone/>
            </a:pPr>
            <a:r>
              <a:rPr lang="ar-KW" sz="2600" b="1" u="sng" dirty="0">
                <a:solidFill>
                  <a:schemeClr val="tx2"/>
                </a:solidFill>
              </a:rPr>
              <a:t>آ</a:t>
            </a:r>
            <a:r>
              <a:rPr lang="ar-KW" sz="2600" b="1" u="sng" dirty="0" smtClean="0">
                <a:solidFill>
                  <a:schemeClr val="tx2"/>
                </a:solidFill>
              </a:rPr>
              <a:t>لية الإفصاح عن المعلومات الجوهرية:</a:t>
            </a:r>
          </a:p>
          <a:p>
            <a:pPr marL="0" lvl="0" indent="0" algn="r" rtl="1" fontAlgn="base">
              <a:lnSpc>
                <a:spcPct val="120000"/>
              </a:lnSpc>
              <a:spcBef>
                <a:spcPts val="0"/>
              </a:spcBef>
              <a:buNone/>
            </a:pPr>
            <a:endParaRPr lang="ar-KW" sz="2600" b="1" u="sng" dirty="0" smtClean="0">
              <a:solidFill>
                <a:schemeClr val="tx2"/>
              </a:solidFill>
            </a:endParaRPr>
          </a:p>
          <a:p>
            <a:pPr algn="just" rtl="1">
              <a:lnSpc>
                <a:spcPct val="150000"/>
              </a:lnSpc>
              <a:buFont typeface="Wingdings" panose="05000000000000000000" pitchFamily="2" charset="2"/>
              <a:buChar char="q"/>
            </a:pPr>
            <a:r>
              <a:rPr lang="ar-SA" sz="2400" b="1" dirty="0" smtClean="0">
                <a:solidFill>
                  <a:schemeClr val="tx2"/>
                </a:solidFill>
              </a:rPr>
              <a:t>يــتــم </a:t>
            </a:r>
            <a:r>
              <a:rPr lang="ar-SA" sz="2400" b="1" dirty="0">
                <a:solidFill>
                  <a:schemeClr val="tx2"/>
                </a:solidFill>
              </a:rPr>
              <a:t>الإفــصــاح عــن المــعــلــومــات الجــوهــريــة مــن خـــلال قــيــام الــشــركــة المــدرجــة بــالإفــصــاح بمخاطبة البورصة والهيئة بالإعلان المتضمن للمعلومات المــراد الإفصاح عنها، من خلال تعبئة أحد النماذج الواردة في الملاحق رقم (8)، (9)، (11)، (12</a:t>
            </a:r>
            <a:r>
              <a:rPr lang="ar-SA" sz="2400" b="1" dirty="0" smtClean="0">
                <a:solidFill>
                  <a:schemeClr val="tx2"/>
                </a:solidFill>
              </a:rPr>
              <a:t>)،</a:t>
            </a:r>
            <a:r>
              <a:rPr lang="ar-KW" sz="2400" b="1" dirty="0" smtClean="0">
                <a:solidFill>
                  <a:schemeClr val="tx2"/>
                </a:solidFill>
              </a:rPr>
              <a:t> </a:t>
            </a:r>
            <a:r>
              <a:rPr lang="ar-SA" sz="2400" b="1" dirty="0" smtClean="0">
                <a:solidFill>
                  <a:schemeClr val="tx2"/>
                </a:solidFill>
              </a:rPr>
              <a:t>(</a:t>
            </a:r>
            <a:r>
              <a:rPr lang="ar-SA" sz="2400" b="1" dirty="0">
                <a:solidFill>
                  <a:schemeClr val="tx2"/>
                </a:solidFill>
              </a:rPr>
              <a:t>13) من </a:t>
            </a:r>
            <a:r>
              <a:rPr lang="ar-SA" sz="2400" b="1" dirty="0" err="1" smtClean="0">
                <a:solidFill>
                  <a:schemeClr val="tx2"/>
                </a:solidFill>
              </a:rPr>
              <a:t>الكت</a:t>
            </a:r>
            <a:r>
              <a:rPr lang="ar-KW" sz="2400" b="1" dirty="0" smtClean="0">
                <a:solidFill>
                  <a:schemeClr val="tx2"/>
                </a:solidFill>
              </a:rPr>
              <a:t>ا</a:t>
            </a:r>
            <a:r>
              <a:rPr lang="ar-SA" sz="2400" b="1" dirty="0" smtClean="0">
                <a:solidFill>
                  <a:schemeClr val="tx2"/>
                </a:solidFill>
              </a:rPr>
              <a:t>ب </a:t>
            </a:r>
            <a:r>
              <a:rPr lang="ar-SA" sz="2400" b="1" dirty="0">
                <a:solidFill>
                  <a:schemeClr val="tx2"/>
                </a:solidFill>
              </a:rPr>
              <a:t>العاشر (الإفصاح والشفافية) من اللائحة التنفيذية </a:t>
            </a:r>
            <a:r>
              <a:rPr lang="ar-SA" sz="2400" b="1" dirty="0" smtClean="0">
                <a:solidFill>
                  <a:schemeClr val="tx2"/>
                </a:solidFill>
              </a:rPr>
              <a:t>للهيئة على </a:t>
            </a:r>
            <a:r>
              <a:rPr lang="ar-KW" sz="2400" b="1" dirty="0">
                <a:solidFill>
                  <a:schemeClr val="tx2"/>
                </a:solidFill>
              </a:rPr>
              <a:t>أ</a:t>
            </a:r>
            <a:r>
              <a:rPr lang="ar-SA" sz="2400" b="1" dirty="0" smtClean="0">
                <a:solidFill>
                  <a:schemeClr val="tx2"/>
                </a:solidFill>
              </a:rPr>
              <a:t>ن </a:t>
            </a:r>
            <a:r>
              <a:rPr lang="ar-SA" sz="2400" b="1" dirty="0">
                <a:solidFill>
                  <a:schemeClr val="tx2"/>
                </a:solidFill>
              </a:rPr>
              <a:t>يتم تزويد إدارة الإفصاح بالهيئة بما يثبت استلام البورصة لموضوع الإعلان.</a:t>
            </a:r>
            <a:endParaRPr lang="en-US" sz="24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980728"/>
            <a:ext cx="547260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2808312" y="-27384"/>
            <a:ext cx="6228184" cy="1397694"/>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p>
        </p:txBody>
      </p:sp>
    </p:spTree>
    <p:extLst>
      <p:ext uri="{BB962C8B-B14F-4D97-AF65-F5344CB8AC3E}">
        <p14:creationId xmlns:p14="http://schemas.microsoft.com/office/powerpoint/2010/main" val="2263046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97611"/>
            <a:ext cx="8712968" cy="5111709"/>
          </a:xfrm>
        </p:spPr>
        <p:txBody>
          <a:bodyPr>
            <a:normAutofit/>
          </a:bodyPr>
          <a:lstStyle/>
          <a:p>
            <a:pPr marL="0" lvl="0" indent="0" algn="r" rtl="1" fontAlgn="base">
              <a:lnSpc>
                <a:spcPct val="120000"/>
              </a:lnSpc>
              <a:spcBef>
                <a:spcPts val="0"/>
              </a:spcBef>
              <a:buNone/>
            </a:pPr>
            <a:r>
              <a:rPr lang="ar-KW" sz="2600" b="1" u="sng" dirty="0" smtClean="0">
                <a:solidFill>
                  <a:schemeClr val="tx2"/>
                </a:solidFill>
              </a:rPr>
              <a:t>يتبع: آلية الإفصاح عن المعلومات الجوهرية:</a:t>
            </a:r>
          </a:p>
          <a:p>
            <a:pPr lvl="0" algn="just" rtl="1" fontAlgn="base">
              <a:lnSpc>
                <a:spcPct val="120000"/>
              </a:lnSpc>
              <a:spcBef>
                <a:spcPts val="0"/>
              </a:spcBef>
              <a:buFont typeface="Wingdings" panose="05000000000000000000" pitchFamily="2" charset="2"/>
              <a:buChar char="q"/>
            </a:pPr>
            <a:r>
              <a:rPr lang="ar-KW" sz="2200" b="1" dirty="0" smtClean="0">
                <a:solidFill>
                  <a:srgbClr val="1F497D"/>
                </a:solidFill>
              </a:rPr>
              <a:t> عند </a:t>
            </a:r>
            <a:r>
              <a:rPr lang="ar-KW" sz="2200" b="1" dirty="0">
                <a:solidFill>
                  <a:schemeClr val="tx2"/>
                </a:solidFill>
              </a:rPr>
              <a:t>إ</a:t>
            </a:r>
            <a:r>
              <a:rPr lang="ar-KW" sz="2200" b="1" dirty="0" smtClean="0">
                <a:solidFill>
                  <a:srgbClr val="1F497D"/>
                </a:solidFill>
              </a:rPr>
              <a:t>عداد </a:t>
            </a:r>
            <a:r>
              <a:rPr lang="ar-KW" sz="2200" b="1" dirty="0">
                <a:solidFill>
                  <a:srgbClr val="1F497D"/>
                </a:solidFill>
              </a:rPr>
              <a:t>الإعلان – يجب مراعاة </a:t>
            </a:r>
            <a:r>
              <a:rPr lang="ar-KW" sz="2200" b="1" dirty="0" smtClean="0">
                <a:solidFill>
                  <a:srgbClr val="1F497D"/>
                </a:solidFill>
              </a:rPr>
              <a:t>ما يلي:</a:t>
            </a:r>
            <a:endParaRPr lang="ar-KW" sz="2200" b="1" dirty="0">
              <a:solidFill>
                <a:srgbClr val="1F497D"/>
              </a:solidFill>
            </a:endParaRPr>
          </a:p>
          <a:p>
            <a:pPr algn="r" rtl="1" fontAlgn="base">
              <a:lnSpc>
                <a:spcPct val="120000"/>
              </a:lnSpc>
              <a:spcBef>
                <a:spcPts val="0"/>
              </a:spcBef>
              <a:buFont typeface="Wingdings" panose="05000000000000000000" pitchFamily="2" charset="2"/>
              <a:buChar char="§"/>
            </a:pPr>
            <a:r>
              <a:rPr lang="ar-KW" sz="2200" b="1" dirty="0">
                <a:solidFill>
                  <a:srgbClr val="1F497D"/>
                </a:solidFill>
              </a:rPr>
              <a:t>أن يكون الإعلان معبراً عن الحقيقة و غير مضلل</a:t>
            </a:r>
            <a:r>
              <a:rPr lang="ar-KW" sz="2200" b="1" dirty="0" smtClean="0">
                <a:solidFill>
                  <a:srgbClr val="1F497D"/>
                </a:solidFill>
              </a:rPr>
              <a:t>.</a:t>
            </a:r>
          </a:p>
          <a:p>
            <a:pPr algn="r" rtl="1" fontAlgn="base">
              <a:lnSpc>
                <a:spcPct val="120000"/>
              </a:lnSpc>
              <a:spcBef>
                <a:spcPts val="0"/>
              </a:spcBef>
              <a:buFont typeface="Wingdings" panose="05000000000000000000" pitchFamily="2" charset="2"/>
              <a:buChar char="§"/>
            </a:pPr>
            <a:r>
              <a:rPr lang="ar-KW" sz="2200" b="1" dirty="0" smtClean="0">
                <a:solidFill>
                  <a:srgbClr val="1F497D"/>
                </a:solidFill>
              </a:rPr>
              <a:t>أن يحتوي على قدر كاف من المعلومات والبيانات، بما يسمح لأي شخص بالوقوف على أثر هذه المعلومات الجوهرية.</a:t>
            </a:r>
          </a:p>
          <a:p>
            <a:pPr algn="r" rtl="1" fontAlgn="base">
              <a:lnSpc>
                <a:spcPct val="120000"/>
              </a:lnSpc>
              <a:spcBef>
                <a:spcPts val="0"/>
              </a:spcBef>
              <a:buFont typeface="Wingdings" panose="05000000000000000000" pitchFamily="2" charset="2"/>
              <a:buChar char="§"/>
            </a:pPr>
            <a:r>
              <a:rPr lang="ar-KW" sz="2200" b="1" dirty="0" smtClean="0">
                <a:solidFill>
                  <a:srgbClr val="1F497D"/>
                </a:solidFill>
              </a:rPr>
              <a:t>ألا يتم إخفاء أو تجاهل ذكر معلومات سلبية عن الشركة.</a:t>
            </a:r>
          </a:p>
          <a:p>
            <a:pPr algn="r" rtl="1" fontAlgn="base">
              <a:lnSpc>
                <a:spcPct val="120000"/>
              </a:lnSpc>
              <a:spcBef>
                <a:spcPts val="0"/>
              </a:spcBef>
              <a:buFont typeface="Wingdings" panose="05000000000000000000" pitchFamily="2" charset="2"/>
              <a:buChar char="§"/>
            </a:pPr>
            <a:r>
              <a:rPr lang="ar-KW" sz="2200" b="1" dirty="0" smtClean="0">
                <a:solidFill>
                  <a:srgbClr val="1F497D"/>
                </a:solidFill>
              </a:rPr>
              <a:t>ألا يعرض الإعلان توقعات مستقبلية، على أنها أحداث مؤكدة أو المبالغة في احتمال حدوثها </a:t>
            </a:r>
            <a:r>
              <a:rPr lang="ar-KW" sz="2200" b="1" dirty="0" err="1" smtClean="0">
                <a:solidFill>
                  <a:srgbClr val="1F497D"/>
                </a:solidFill>
              </a:rPr>
              <a:t>أوعرض</a:t>
            </a:r>
            <a:r>
              <a:rPr lang="ar-KW" sz="2200" b="1" dirty="0" smtClean="0">
                <a:solidFill>
                  <a:srgbClr val="1F497D"/>
                </a:solidFill>
              </a:rPr>
              <a:t> تقديرات دون أسس موضوعية.</a:t>
            </a:r>
          </a:p>
          <a:p>
            <a:pPr algn="r" rtl="1" fontAlgn="base">
              <a:lnSpc>
                <a:spcPct val="120000"/>
              </a:lnSpc>
              <a:spcBef>
                <a:spcPts val="0"/>
              </a:spcBef>
              <a:buFont typeface="Wingdings" panose="05000000000000000000" pitchFamily="2" charset="2"/>
              <a:buChar char="§"/>
            </a:pPr>
            <a:r>
              <a:rPr lang="ar-KW" sz="2200" b="1" dirty="0" smtClean="0">
                <a:solidFill>
                  <a:srgbClr val="1F497D"/>
                </a:solidFill>
              </a:rPr>
              <a:t>ألا يستخدم الإعلان لأغراض ترويجية، أو يستخدم بعض العبارات الترويجية فيه.</a:t>
            </a:r>
          </a:p>
          <a:p>
            <a:pPr algn="r" rtl="1" fontAlgn="base">
              <a:lnSpc>
                <a:spcPct val="120000"/>
              </a:lnSpc>
              <a:spcBef>
                <a:spcPts val="0"/>
              </a:spcBef>
              <a:buFont typeface="Wingdings" panose="05000000000000000000" pitchFamily="2" charset="2"/>
              <a:buChar char="§"/>
            </a:pPr>
            <a:r>
              <a:rPr lang="ar-KW" sz="2200" b="1" dirty="0" smtClean="0">
                <a:solidFill>
                  <a:srgbClr val="1F497D"/>
                </a:solidFill>
              </a:rPr>
              <a:t>أن يتجنب </a:t>
            </a:r>
            <a:r>
              <a:rPr lang="ar-KW" sz="2200" b="1" dirty="0" smtClean="0">
                <a:solidFill>
                  <a:srgbClr val="1F497D"/>
                </a:solidFill>
              </a:rPr>
              <a:t>الإفراط </a:t>
            </a:r>
            <a:r>
              <a:rPr lang="ar-KW" sz="2200" b="1" dirty="0" smtClean="0">
                <a:solidFill>
                  <a:srgbClr val="1F497D"/>
                </a:solidFill>
              </a:rPr>
              <a:t>في استخدام المصطلحات التقنية في الإعلان، وأن يتم </a:t>
            </a:r>
            <a:r>
              <a:rPr lang="ar-KW" sz="2200" b="1" dirty="0" smtClean="0">
                <a:solidFill>
                  <a:srgbClr val="1F497D"/>
                </a:solidFill>
              </a:rPr>
              <a:t>إعداد </a:t>
            </a:r>
            <a:r>
              <a:rPr lang="ar-KW" sz="2200" b="1" dirty="0" smtClean="0">
                <a:solidFill>
                  <a:srgbClr val="1F497D"/>
                </a:solidFill>
              </a:rPr>
              <a:t>الإعلان بلغة بسيطة مفهومة قدر الإمكان.</a:t>
            </a:r>
            <a:endParaRPr lang="ar-KW" sz="2200" b="1" dirty="0">
              <a:solidFill>
                <a:srgbClr val="1F497D"/>
              </a:solidFill>
            </a:endParaRPr>
          </a:p>
          <a:p>
            <a:pPr algn="r" rtl="1" fontAlgn="base">
              <a:lnSpc>
                <a:spcPct val="120000"/>
              </a:lnSpc>
              <a:spcBef>
                <a:spcPts val="0"/>
              </a:spcBef>
            </a:pPr>
            <a:endParaRPr lang="ar-KW" sz="2600" b="1" u="sng" dirty="0">
              <a:solidFill>
                <a:schemeClr val="tx2"/>
              </a:solidFill>
            </a:endParaRPr>
          </a:p>
          <a:p>
            <a:pPr algn="r" rtl="1" fontAlgn="base">
              <a:lnSpc>
                <a:spcPct val="120000"/>
              </a:lnSpc>
              <a:spcBef>
                <a:spcPts val="0"/>
              </a:spcBef>
            </a:pPr>
            <a:endParaRPr lang="ar-KW" sz="2600" b="1" u="sng" dirty="0" smtClean="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908720"/>
            <a:ext cx="547456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2808312" y="15082"/>
            <a:ext cx="6228184" cy="1181919"/>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p>
        </p:txBody>
      </p:sp>
    </p:spTree>
    <p:extLst>
      <p:ext uri="{BB962C8B-B14F-4D97-AF65-F5344CB8AC3E}">
        <p14:creationId xmlns:p14="http://schemas.microsoft.com/office/powerpoint/2010/main" val="2784307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705670"/>
            <a:ext cx="8229600" cy="3595538"/>
          </a:xfrm>
        </p:spPr>
        <p:txBody>
          <a:bodyPr>
            <a:normAutofit fontScale="92500" lnSpcReduction="10000"/>
          </a:bodyPr>
          <a:lstStyle/>
          <a:p>
            <a:pPr marL="0" lvl="0" indent="0" algn="just" rtl="1" fontAlgn="base">
              <a:spcBef>
                <a:spcPct val="0"/>
              </a:spcBef>
              <a:spcAft>
                <a:spcPts val="600"/>
              </a:spcAft>
              <a:buNone/>
            </a:pPr>
            <a:r>
              <a:rPr lang="ar-KW" sz="2400" b="1" u="sng" dirty="0">
                <a:solidFill>
                  <a:srgbClr val="1F497D"/>
                </a:solidFill>
              </a:rPr>
              <a:t>نشر المعلومات على الموقع الإلكتروني</a:t>
            </a:r>
            <a:r>
              <a:rPr lang="ar-KW" sz="2400" u="sng" dirty="0" smtClean="0">
                <a:solidFill>
                  <a:schemeClr val="tx2"/>
                </a:solidFill>
              </a:rPr>
              <a:t>:</a:t>
            </a:r>
          </a:p>
          <a:p>
            <a:pPr marL="0" lvl="0" indent="0" algn="just" rtl="1" fontAlgn="base">
              <a:spcBef>
                <a:spcPct val="0"/>
              </a:spcBef>
              <a:spcAft>
                <a:spcPts val="600"/>
              </a:spcAft>
              <a:buNone/>
            </a:pPr>
            <a:endParaRPr lang="en-US" sz="2400" u="sng" dirty="0">
              <a:solidFill>
                <a:schemeClr val="tx2"/>
              </a:solidFill>
            </a:endParaRPr>
          </a:p>
          <a:p>
            <a:pPr marL="0" indent="0" algn="justLow" rtl="1">
              <a:lnSpc>
                <a:spcPct val="150000"/>
              </a:lnSpc>
              <a:buNone/>
            </a:pPr>
            <a:r>
              <a:rPr lang="ar-KW" sz="2400" b="1" dirty="0">
                <a:solidFill>
                  <a:srgbClr val="1F497D"/>
                </a:solidFill>
              </a:rPr>
              <a:t>يتعين على الــشــركــة المــدرجــة أن تــقــوم بتوفير </a:t>
            </a:r>
            <a:r>
              <a:rPr lang="ar-KW" sz="2400" b="1" dirty="0" err="1">
                <a:solidFill>
                  <a:srgbClr val="1F497D"/>
                </a:solidFill>
              </a:rPr>
              <a:t>الإفــصــاحــات</a:t>
            </a:r>
            <a:r>
              <a:rPr lang="ar-KW" sz="2400" b="1" dirty="0">
                <a:solidFill>
                  <a:srgbClr val="1F497D"/>
                </a:solidFill>
              </a:rPr>
              <a:t> عــن المــعــلــومــات الجوهرية </a:t>
            </a:r>
            <a:r>
              <a:rPr lang="ar-KW" sz="2400" b="1" dirty="0" smtClean="0">
                <a:solidFill>
                  <a:srgbClr val="1F497D"/>
                </a:solidFill>
              </a:rPr>
              <a:t>المتعلقة </a:t>
            </a:r>
            <a:r>
              <a:rPr lang="ar-KW" sz="2400" b="1" dirty="0">
                <a:solidFill>
                  <a:srgbClr val="1F497D"/>
                </a:solidFill>
              </a:rPr>
              <a:t>بها على موقعها الإلكتروني، مع الاحتفاظ بأرشيف على موقعها الإلكتروني لهذه </a:t>
            </a:r>
            <a:r>
              <a:rPr lang="ar-KW" sz="2400" b="1" dirty="0" err="1">
                <a:solidFill>
                  <a:srgbClr val="1F497D"/>
                </a:solidFill>
              </a:rPr>
              <a:t>الإفصاحات</a:t>
            </a:r>
            <a:r>
              <a:rPr lang="ar-KW" sz="2400" b="1" dirty="0">
                <a:solidFill>
                  <a:srgbClr val="1F497D"/>
                </a:solidFill>
              </a:rPr>
              <a:t> عن خمس سنوات سابقة، على أن يتاح في جميع الأوقــات الاطلاع على هذه </a:t>
            </a:r>
            <a:r>
              <a:rPr lang="ar-KW" sz="2400" b="1" dirty="0" err="1">
                <a:solidFill>
                  <a:srgbClr val="1F497D"/>
                </a:solidFill>
              </a:rPr>
              <a:t>الإفصاحات</a:t>
            </a:r>
            <a:r>
              <a:rPr lang="ar-KW" sz="2400" b="1" dirty="0">
                <a:solidFill>
                  <a:srgbClr val="1F497D"/>
                </a:solidFill>
              </a:rPr>
              <a:t> لأي شخص دون مقابل. </a:t>
            </a:r>
            <a:r>
              <a:rPr lang="ar-KW" dirty="0" smtClean="0"/>
              <a:t/>
            </a:r>
            <a:br>
              <a:rPr lang="ar-KW" dirty="0" smtClean="0"/>
            </a:br>
            <a:endParaRPr lang="ar-KW" dirty="0" smtClean="0"/>
          </a:p>
          <a:p>
            <a:pPr marL="0" indent="0" algn="just" rtl="1">
              <a:buNone/>
            </a:pPr>
            <a:endParaRPr lang="ar-KW" dirty="0"/>
          </a:p>
          <a:p>
            <a:pPr marL="0" indent="0" algn="just" rtl="1">
              <a:buNone/>
            </a:pPr>
            <a:endParaRPr lang="ar-KW" dirty="0"/>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91880" y="980728"/>
            <a:ext cx="547260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2664296" y="620688"/>
            <a:ext cx="6228184" cy="464056"/>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r>
              <a:rPr lang="ar-KW" sz="3200" b="1" dirty="0" smtClean="0">
                <a:solidFill>
                  <a:schemeClr val="tx2"/>
                </a:solidFill>
                <a:latin typeface="Calibri" pitchFamily="34" charset="0"/>
              </a:rPr>
              <a:t/>
            </a:r>
            <a:br>
              <a:rPr lang="ar-KW" sz="3200" b="1" dirty="0" smtClean="0">
                <a:solidFill>
                  <a:schemeClr val="tx2"/>
                </a:solidFill>
                <a:latin typeface="Calibri" pitchFamily="34" charset="0"/>
              </a:rPr>
            </a:br>
            <a:endParaRPr lang="ar-KW" sz="3200" b="1" dirty="0">
              <a:solidFill>
                <a:schemeClr val="tx2"/>
              </a:solidFill>
              <a:latin typeface="Calibri" pitchFamily="34" charset="0"/>
            </a:endParaRPr>
          </a:p>
        </p:txBody>
      </p:sp>
    </p:spTree>
    <p:extLst>
      <p:ext uri="{BB962C8B-B14F-4D97-AF65-F5344CB8AC3E}">
        <p14:creationId xmlns:p14="http://schemas.microsoft.com/office/powerpoint/2010/main" val="3560863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927373"/>
            <a:ext cx="8712968" cy="4525963"/>
          </a:xfrm>
        </p:spPr>
        <p:txBody>
          <a:bodyPr>
            <a:normAutofit/>
          </a:bodyPr>
          <a:lstStyle/>
          <a:p>
            <a:pPr marL="0" lvl="0" indent="0" algn="just" rtl="1">
              <a:lnSpc>
                <a:spcPct val="120000"/>
              </a:lnSpc>
              <a:spcBef>
                <a:spcPts val="0"/>
              </a:spcBef>
              <a:buNone/>
            </a:pPr>
            <a:r>
              <a:rPr lang="ar-KW" sz="2400" b="1" u="sng" dirty="0" smtClean="0">
                <a:solidFill>
                  <a:schemeClr val="tx2"/>
                </a:solidFill>
              </a:rPr>
              <a:t>الحالة: </a:t>
            </a:r>
            <a:r>
              <a:rPr lang="ar-KW" sz="2400" b="1" dirty="0" smtClean="0">
                <a:solidFill>
                  <a:schemeClr val="tx2"/>
                </a:solidFill>
              </a:rPr>
              <a:t>اطلاع الشركة على تكهنات أو أخبار أو شائعات تتعلق بها في وسائل الإعلام أو معلومات متداولة في أوساط المستثمرين من المرجح أن يكون لها تأثير على سعر الأسهم أو قرارات المستثمرين.</a:t>
            </a:r>
          </a:p>
          <a:p>
            <a:pPr marL="0" lvl="0" indent="0" algn="just" rtl="1">
              <a:lnSpc>
                <a:spcPct val="120000"/>
              </a:lnSpc>
              <a:spcBef>
                <a:spcPts val="0"/>
              </a:spcBef>
              <a:buNone/>
            </a:pPr>
            <a:endParaRPr lang="ar-KW" sz="2400" b="1" dirty="0">
              <a:solidFill>
                <a:schemeClr val="tx2"/>
              </a:solidFill>
            </a:endParaRPr>
          </a:p>
          <a:p>
            <a:pPr marL="0" lvl="0" indent="0" algn="just" rtl="1">
              <a:lnSpc>
                <a:spcPct val="120000"/>
              </a:lnSpc>
              <a:spcBef>
                <a:spcPts val="0"/>
              </a:spcBef>
              <a:buNone/>
            </a:pPr>
            <a:r>
              <a:rPr lang="ar-KW" sz="2400" b="1" u="sng" dirty="0" smtClean="0">
                <a:solidFill>
                  <a:prstClr val="black"/>
                </a:solidFill>
              </a:rPr>
              <a:t>الإجراء المطلوب: </a:t>
            </a:r>
            <a:r>
              <a:rPr lang="ar-KW" sz="2400" dirty="0">
                <a:solidFill>
                  <a:prstClr val="black"/>
                </a:solidFill>
              </a:rPr>
              <a:t>مخاطبة البورصة والهيئة بالتعقيب على الخبر في سوق الأوراق المالية من خلال النفي أو التأكيد أو التوضيح.</a:t>
            </a:r>
          </a:p>
          <a:p>
            <a:pPr marL="0" lvl="0" indent="0" algn="just" rtl="1">
              <a:lnSpc>
                <a:spcPct val="120000"/>
              </a:lnSpc>
              <a:spcBef>
                <a:spcPts val="0"/>
              </a:spcBef>
              <a:buNone/>
            </a:pPr>
            <a:endParaRPr lang="ar-KW" sz="2400" dirty="0">
              <a:solidFill>
                <a:prstClr val="black"/>
              </a:solidFill>
            </a:endParaRPr>
          </a:p>
          <a:p>
            <a:pPr marL="0" lvl="0" indent="0" algn="just" rtl="1">
              <a:lnSpc>
                <a:spcPct val="120000"/>
              </a:lnSpc>
              <a:spcBef>
                <a:spcPts val="0"/>
              </a:spcBef>
              <a:buNone/>
            </a:pPr>
            <a:endParaRPr lang="ar-KW" sz="600" b="1" dirty="0">
              <a:solidFill>
                <a:prstClr val="black"/>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843808" y="1484784"/>
            <a:ext cx="576260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Tree>
    <p:extLst>
      <p:ext uri="{BB962C8B-B14F-4D97-AF65-F5344CB8AC3E}">
        <p14:creationId xmlns:p14="http://schemas.microsoft.com/office/powerpoint/2010/main" val="12539727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856" y="473002"/>
            <a:ext cx="5482951" cy="651742"/>
          </a:xfrm>
        </p:spPr>
        <p:txBody>
          <a:bodyPr>
            <a:noAutofit/>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179512" y="1628800"/>
            <a:ext cx="8784976" cy="4497363"/>
          </a:xfrm>
        </p:spPr>
        <p:txBody>
          <a:bodyPr>
            <a:normAutofit fontScale="92500" lnSpcReduction="20000"/>
          </a:bodyPr>
          <a:lstStyle/>
          <a:p>
            <a:pPr marL="0" lvl="0" indent="0" algn="just" rtl="1">
              <a:lnSpc>
                <a:spcPct val="110000"/>
              </a:lnSpc>
              <a:spcBef>
                <a:spcPts val="0"/>
              </a:spcBef>
              <a:buNone/>
            </a:pPr>
            <a:r>
              <a:rPr lang="ar-KW" sz="2400" b="1" u="sng" dirty="0" smtClean="0">
                <a:solidFill>
                  <a:schemeClr val="tx2"/>
                </a:solidFill>
              </a:rPr>
              <a:t>الحالة: </a:t>
            </a:r>
            <a:r>
              <a:rPr lang="ar-KW" sz="2400" b="1" dirty="0" smtClean="0">
                <a:solidFill>
                  <a:schemeClr val="tx2"/>
                </a:solidFill>
              </a:rPr>
              <a:t>حصول الشركة على مناقصات أو صفقات أو </a:t>
            </a:r>
            <a:r>
              <a:rPr lang="ar-KW" sz="2400" b="1" dirty="0" smtClean="0">
                <a:solidFill>
                  <a:schemeClr val="tx2"/>
                </a:solidFill>
              </a:rPr>
              <a:t>إبرامها </a:t>
            </a:r>
            <a:r>
              <a:rPr lang="ar-KW" sz="2400" b="1" dirty="0" smtClean="0">
                <a:solidFill>
                  <a:schemeClr val="tx2"/>
                </a:solidFill>
              </a:rPr>
              <a:t>عقود أو اتفاقيات مؤثرة.</a:t>
            </a:r>
            <a:endParaRPr lang="ar-KW" sz="2400" b="1" dirty="0">
              <a:solidFill>
                <a:schemeClr val="tx2"/>
              </a:solidFill>
            </a:endParaRPr>
          </a:p>
          <a:p>
            <a:pPr marL="0" lvl="0" indent="0" algn="just" rtl="1">
              <a:lnSpc>
                <a:spcPct val="110000"/>
              </a:lnSpc>
              <a:spcBef>
                <a:spcPts val="0"/>
              </a:spcBef>
              <a:buNone/>
            </a:pPr>
            <a:endParaRPr lang="ar-KW" sz="600" b="1" u="sng" dirty="0" smtClean="0">
              <a:solidFill>
                <a:prstClr val="black"/>
              </a:solidFill>
            </a:endParaRPr>
          </a:p>
          <a:p>
            <a:pPr marL="0" lvl="0" indent="0" algn="just" rtl="1">
              <a:lnSpc>
                <a:spcPct val="110000"/>
              </a:lnSpc>
              <a:buNone/>
            </a:pPr>
            <a:r>
              <a:rPr lang="ar-KW" sz="2400" b="1" u="sng" dirty="0" smtClean="0">
                <a:solidFill>
                  <a:prstClr val="black"/>
                </a:solidFill>
              </a:rPr>
              <a:t>الإجراء المطلوب: </a:t>
            </a:r>
            <a:r>
              <a:rPr lang="ar-KW" sz="2600" dirty="0">
                <a:solidFill>
                  <a:prstClr val="black"/>
                </a:solidFill>
              </a:rPr>
              <a:t>يجب على الشركة الإعلان عن تلك المعلومة الجوهرية مع ذكر التفاصيل المتعلقة بها ومن ضمنها أثرها على المركز المالي للشركة وكذلك الأرباح المتوقعة منها إن لم يكن الإفصاح عن ذلك الأثر يترتب عليه إلحاق الضرر بالشركة المدرجة.</a:t>
            </a:r>
          </a:p>
          <a:p>
            <a:pPr marL="0" lvl="0" indent="0" algn="just" rtl="1">
              <a:lnSpc>
                <a:spcPct val="110000"/>
              </a:lnSpc>
              <a:spcBef>
                <a:spcPts val="0"/>
              </a:spcBef>
              <a:buNone/>
            </a:pPr>
            <a:endParaRPr lang="ar-KW" sz="600" dirty="0">
              <a:solidFill>
                <a:prstClr val="black"/>
              </a:solidFill>
            </a:endParaRPr>
          </a:p>
          <a:p>
            <a:pPr marL="0" lvl="0" indent="0" algn="just" rtl="1">
              <a:lnSpc>
                <a:spcPct val="110000"/>
              </a:lnSpc>
              <a:spcBef>
                <a:spcPts val="0"/>
              </a:spcBef>
              <a:buNone/>
            </a:pPr>
            <a:endParaRPr lang="ar-KW" sz="2400" b="1" u="sng" dirty="0" smtClean="0">
              <a:solidFill>
                <a:schemeClr val="tx2"/>
              </a:solidFill>
            </a:endParaRPr>
          </a:p>
          <a:p>
            <a:pPr marL="0" lvl="0" indent="0" algn="just" rtl="1">
              <a:lnSpc>
                <a:spcPct val="110000"/>
              </a:lnSpc>
              <a:spcBef>
                <a:spcPts val="0"/>
              </a:spcBef>
              <a:buNone/>
            </a:pPr>
            <a:r>
              <a:rPr lang="ar-KW" sz="2400" b="1" u="sng" dirty="0" smtClean="0">
                <a:solidFill>
                  <a:schemeClr val="tx2"/>
                </a:solidFill>
              </a:rPr>
              <a:t>الحالة:</a:t>
            </a:r>
            <a:r>
              <a:rPr lang="ar-KW" sz="2400" u="sng" dirty="0" smtClean="0">
                <a:solidFill>
                  <a:schemeClr val="tx2"/>
                </a:solidFill>
              </a:rPr>
              <a:t> </a:t>
            </a:r>
            <a:r>
              <a:rPr lang="ar-KW" sz="2400" b="1" dirty="0" smtClean="0">
                <a:solidFill>
                  <a:schemeClr val="tx2"/>
                </a:solidFill>
              </a:rPr>
              <a:t>توقيع الشركة لخطابات النوايا.</a:t>
            </a:r>
            <a:endParaRPr lang="ar-KW" sz="2400" b="1" dirty="0">
              <a:solidFill>
                <a:schemeClr val="tx2"/>
              </a:solidFill>
            </a:endParaRPr>
          </a:p>
          <a:p>
            <a:pPr marL="0" lvl="0" indent="0" algn="just" rtl="1">
              <a:lnSpc>
                <a:spcPct val="110000"/>
              </a:lnSpc>
              <a:spcBef>
                <a:spcPts val="0"/>
              </a:spcBef>
              <a:buNone/>
            </a:pPr>
            <a:endParaRPr lang="ar-KW" sz="600" b="1" u="sng" dirty="0" smtClean="0">
              <a:solidFill>
                <a:prstClr val="black"/>
              </a:solidFill>
            </a:endParaRPr>
          </a:p>
          <a:p>
            <a:pPr marL="0" lvl="0" indent="0" algn="just" rtl="1">
              <a:buNone/>
            </a:pPr>
            <a:r>
              <a:rPr lang="ar-KW" sz="2400" b="1" u="sng" dirty="0" smtClean="0">
                <a:solidFill>
                  <a:prstClr val="black"/>
                </a:solidFill>
              </a:rPr>
              <a:t>الإجراء المطلوب:</a:t>
            </a:r>
            <a:r>
              <a:rPr lang="ar-KW" sz="2400" dirty="0" smtClean="0">
                <a:solidFill>
                  <a:prstClr val="black"/>
                </a:solidFill>
              </a:rPr>
              <a:t> </a:t>
            </a:r>
            <a:r>
              <a:rPr lang="ar-KW" sz="2600" dirty="0">
                <a:solidFill>
                  <a:prstClr val="black"/>
                </a:solidFill>
              </a:rPr>
              <a:t>في حال توقيع الشركة على خطابات نوايا لعقد صفقات أو الدخول في شراكات أو ما شابهها من أمور لها تأثير على المركز المالي ، فإنه يتعين عليها اتخاذ أحد الإجراءين التاليين:</a:t>
            </a:r>
          </a:p>
          <a:p>
            <a:pPr marL="0" indent="0" algn="just" rtl="1">
              <a:buNone/>
            </a:pPr>
            <a:r>
              <a:rPr lang="ar-KW" sz="2600" dirty="0">
                <a:solidFill>
                  <a:prstClr val="black"/>
                </a:solidFill>
              </a:rPr>
              <a:t> الإفصاح عن هذه المعلومات الجوهرية مع ذكر انعكاساتها و تفاصيلها.</a:t>
            </a:r>
          </a:p>
          <a:p>
            <a:pPr marL="0" indent="0" algn="just" rtl="1">
              <a:buNone/>
            </a:pPr>
            <a:r>
              <a:rPr lang="ar-KW" sz="2600" dirty="0">
                <a:solidFill>
                  <a:prstClr val="black"/>
                </a:solidFill>
              </a:rPr>
              <a:t>تأجيل الإفصاح عن تلك المعلومة الجوهرية حتى الوصول الى اتفاق ملزم للطرفين بشرط الحفاظ على السرية التامة وضمان عدم تسرب المعلومات.</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91880" y="1340768"/>
            <a:ext cx="511452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13364" cy="1083790"/>
          </a:xfrm>
          <a:prstGeom prst="rect">
            <a:avLst/>
          </a:prstGeom>
        </p:spPr>
      </p:pic>
    </p:spTree>
    <p:extLst>
      <p:ext uri="{BB962C8B-B14F-4D97-AF65-F5344CB8AC3E}">
        <p14:creationId xmlns:p14="http://schemas.microsoft.com/office/powerpoint/2010/main" val="27388122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412776"/>
            <a:ext cx="8928992" cy="4425355"/>
          </a:xfrm>
        </p:spPr>
        <p:txBody>
          <a:bodyPr>
            <a:normAutofit fontScale="77500" lnSpcReduction="20000"/>
          </a:bodyPr>
          <a:lstStyle/>
          <a:p>
            <a:pPr marL="0" lvl="0" indent="0" algn="just" rtl="1">
              <a:lnSpc>
                <a:spcPct val="120000"/>
              </a:lnSpc>
              <a:spcBef>
                <a:spcPts val="0"/>
              </a:spcBef>
              <a:buNone/>
            </a:pPr>
            <a:r>
              <a:rPr lang="ar-KW" sz="2800" b="1" u="sng" dirty="0" smtClean="0">
                <a:solidFill>
                  <a:schemeClr val="tx2"/>
                </a:solidFill>
              </a:rPr>
              <a:t>الحالة: </a:t>
            </a:r>
            <a:r>
              <a:rPr lang="ar-KW" sz="2800" b="1" dirty="0" smtClean="0">
                <a:solidFill>
                  <a:schemeClr val="tx2"/>
                </a:solidFill>
              </a:rPr>
              <a:t>تخلف الشركة المدرجة عن سداد ديونها أو التزاماتها أو الفوائد المترتبة عليها.</a:t>
            </a:r>
            <a:endParaRPr lang="ar-KW" sz="2800" b="1" dirty="0">
              <a:solidFill>
                <a:schemeClr val="tx2"/>
              </a:solidFill>
            </a:endParaRPr>
          </a:p>
          <a:p>
            <a:pPr marL="0" lvl="0" indent="0" algn="just" rtl="1">
              <a:lnSpc>
                <a:spcPct val="120000"/>
              </a:lnSpc>
              <a:spcBef>
                <a:spcPts val="0"/>
              </a:spcBef>
              <a:buNone/>
            </a:pPr>
            <a:endParaRPr lang="ar-KW" sz="1300" b="1" u="sng" dirty="0" smtClean="0">
              <a:solidFill>
                <a:prstClr val="black"/>
              </a:solidFill>
            </a:endParaRPr>
          </a:p>
          <a:p>
            <a:pPr marL="0" lvl="0" indent="0" algn="just" rtl="1">
              <a:lnSpc>
                <a:spcPct val="110000"/>
              </a:lnSpc>
              <a:buNone/>
            </a:pPr>
            <a:r>
              <a:rPr lang="ar-KW" sz="2800" b="1" u="sng" dirty="0" smtClean="0">
                <a:solidFill>
                  <a:prstClr val="black"/>
                </a:solidFill>
              </a:rPr>
              <a:t>الإجراء المطلوب: </a:t>
            </a:r>
            <a:r>
              <a:rPr lang="ar-KW" sz="3100" dirty="0">
                <a:solidFill>
                  <a:prstClr val="black"/>
                </a:solidFill>
              </a:rPr>
              <a:t>يتعين على الشركة الإفصاح في البورصة عن هذه التغييرات أو التعديلات التي تطرأ على التزامات الشركة مع ذكر الأثر المتوقع على المركز المالي، بالإضافة إلى تفاصيل تلك المعلومة الجوهرية.</a:t>
            </a:r>
          </a:p>
          <a:p>
            <a:pPr marL="0" lvl="0" indent="0" algn="just" rtl="1">
              <a:lnSpc>
                <a:spcPct val="120000"/>
              </a:lnSpc>
              <a:spcBef>
                <a:spcPts val="0"/>
              </a:spcBef>
              <a:buNone/>
            </a:pPr>
            <a:endParaRPr lang="ar-KW" sz="2800" b="1" dirty="0" smtClean="0">
              <a:solidFill>
                <a:prstClr val="black"/>
              </a:solidFill>
            </a:endParaRPr>
          </a:p>
          <a:p>
            <a:pPr marL="0" lvl="0" indent="0" algn="just" rtl="1">
              <a:lnSpc>
                <a:spcPct val="120000"/>
              </a:lnSpc>
              <a:spcBef>
                <a:spcPts val="0"/>
              </a:spcBef>
              <a:buNone/>
            </a:pPr>
            <a:endParaRPr lang="ar-KW" sz="2800" b="1" dirty="0">
              <a:solidFill>
                <a:prstClr val="black"/>
              </a:solidFill>
            </a:endParaRPr>
          </a:p>
          <a:p>
            <a:pPr marL="0" lvl="0" indent="0" algn="just" rtl="1">
              <a:lnSpc>
                <a:spcPct val="120000"/>
              </a:lnSpc>
              <a:spcBef>
                <a:spcPts val="0"/>
              </a:spcBef>
              <a:buNone/>
            </a:pPr>
            <a:r>
              <a:rPr lang="ar-KW" sz="2800" b="1" u="sng" dirty="0">
                <a:solidFill>
                  <a:schemeClr val="tx2"/>
                </a:solidFill>
              </a:rPr>
              <a:t>الحالة: </a:t>
            </a:r>
            <a:r>
              <a:rPr lang="ar-KW" sz="2800" b="1" dirty="0">
                <a:solidFill>
                  <a:schemeClr val="tx2"/>
                </a:solidFill>
              </a:rPr>
              <a:t>في حال وجود أي دعوى قضائية تؤثر على المسار العام لأعمال ونشاط </a:t>
            </a:r>
            <a:r>
              <a:rPr lang="ar-KW" sz="2800" b="1" dirty="0" smtClean="0">
                <a:solidFill>
                  <a:schemeClr val="tx2"/>
                </a:solidFill>
              </a:rPr>
              <a:t>الشركة المدرجة أو </a:t>
            </a:r>
            <a:r>
              <a:rPr lang="ar-KW" sz="2800" b="1" dirty="0">
                <a:solidFill>
                  <a:schemeClr val="tx2"/>
                </a:solidFill>
              </a:rPr>
              <a:t>في </a:t>
            </a:r>
            <a:r>
              <a:rPr lang="ar-KW" sz="2800" b="1" dirty="0" smtClean="0">
                <a:solidFill>
                  <a:schemeClr val="tx2"/>
                </a:solidFill>
              </a:rPr>
              <a:t>مركزها </a:t>
            </a:r>
            <a:r>
              <a:rPr lang="ar-KW" sz="2800" b="1" dirty="0">
                <a:solidFill>
                  <a:schemeClr val="tx2"/>
                </a:solidFill>
              </a:rPr>
              <a:t>المالي أو في </a:t>
            </a:r>
            <a:r>
              <a:rPr lang="ar-KW" sz="2800" b="1" dirty="0" smtClean="0">
                <a:solidFill>
                  <a:schemeClr val="tx2"/>
                </a:solidFill>
              </a:rPr>
              <a:t>كيانها القانوني، </a:t>
            </a:r>
            <a:r>
              <a:rPr lang="ar-KW" sz="2800" b="1" dirty="0">
                <a:solidFill>
                  <a:schemeClr val="tx2"/>
                </a:solidFill>
              </a:rPr>
              <a:t>و أي </a:t>
            </a:r>
            <a:r>
              <a:rPr lang="ar-KW" sz="2800" b="1" dirty="0" smtClean="0">
                <a:solidFill>
                  <a:schemeClr val="tx2"/>
                </a:solidFill>
              </a:rPr>
              <a:t>حكم قطعي يصدر في موضوعها وله انعكاس مؤثر عليها .</a:t>
            </a:r>
            <a:endParaRPr lang="ar-KW" sz="2800" b="1" dirty="0">
              <a:solidFill>
                <a:schemeClr val="tx2"/>
              </a:solidFill>
            </a:endParaRPr>
          </a:p>
          <a:p>
            <a:pPr marL="0" lvl="0" indent="0" algn="just" rtl="1">
              <a:lnSpc>
                <a:spcPct val="120000"/>
              </a:lnSpc>
              <a:spcBef>
                <a:spcPts val="0"/>
              </a:spcBef>
              <a:buNone/>
            </a:pPr>
            <a:endParaRPr lang="ar-KW" sz="1300" b="1" u="sng" dirty="0" smtClean="0">
              <a:solidFill>
                <a:prstClr val="black"/>
              </a:solidFill>
            </a:endParaRPr>
          </a:p>
          <a:p>
            <a:pPr marL="0" lvl="0" indent="0" algn="just" rtl="1">
              <a:lnSpc>
                <a:spcPct val="110000"/>
              </a:lnSpc>
              <a:buNone/>
            </a:pPr>
            <a:r>
              <a:rPr lang="ar-KW" sz="2800" b="1" u="sng" dirty="0" smtClean="0">
                <a:solidFill>
                  <a:prstClr val="black"/>
                </a:solidFill>
              </a:rPr>
              <a:t>الإجراء المطلوب: </a:t>
            </a:r>
            <a:r>
              <a:rPr lang="ar-KW" sz="3100" dirty="0">
                <a:solidFill>
                  <a:prstClr val="black"/>
                </a:solidFill>
              </a:rPr>
              <a:t>يتعين على الشركة الإفصاح عن تلك القضايا و تبيان انعكاساتها على المركز المالي إن وجدت مع ذكر التفاصيل المتعلقة بها.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131840" y="1284586"/>
            <a:ext cx="540256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069348" cy="1083790"/>
          </a:xfrm>
          <a:prstGeom prst="rect">
            <a:avLst/>
          </a:prstGeom>
        </p:spPr>
      </p:pic>
      <p:sp>
        <p:nvSpPr>
          <p:cNvPr id="9"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Tree>
    <p:extLst>
      <p:ext uri="{BB962C8B-B14F-4D97-AF65-F5344CB8AC3E}">
        <p14:creationId xmlns:p14="http://schemas.microsoft.com/office/powerpoint/2010/main" val="12475606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278024"/>
            <a:ext cx="5266927" cy="774711"/>
          </a:xfrm>
        </p:spPr>
        <p:txBody>
          <a:bodyPr>
            <a:noAutofit/>
          </a:bodyPr>
          <a:lstStyle/>
          <a:p>
            <a:pPr algn="justLow" rtl="1" fontAlgn="base">
              <a:spcAft>
                <a:spcPct val="0"/>
              </a:spcAft>
            </a:pPr>
            <a:r>
              <a:rPr lang="ar-KW" sz="3100" b="1" dirty="0">
                <a:solidFill>
                  <a:schemeClr val="tx2"/>
                </a:solidFill>
                <a:latin typeface="Sakkal Majalla" pitchFamily="2" charset="-78"/>
                <a:cs typeface="+mn-cs"/>
              </a:rPr>
              <a:t>أمثلة عن كيفية التعامل مع المعلومات الجوهرية</a:t>
            </a:r>
            <a:endParaRPr lang="en-US" sz="31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251520" y="1484784"/>
            <a:ext cx="8712968" cy="4655540"/>
          </a:xfrm>
        </p:spPr>
        <p:txBody>
          <a:bodyPr>
            <a:normAutofit/>
          </a:bodyPr>
          <a:lstStyle/>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a:solidFill>
                  <a:schemeClr val="tx2"/>
                </a:solidFill>
              </a:rPr>
              <a:t>وجود تغيير في مجلس الإدارة أو الإدارة العليا والتنفيذية أو أعضاء هيئة الرقابة الشرعية أو مراقبي الحسابات </a:t>
            </a:r>
            <a:r>
              <a:rPr lang="ar-KW" sz="2400" b="1" dirty="0" smtClean="0">
                <a:solidFill>
                  <a:schemeClr val="tx2"/>
                </a:solidFill>
              </a:rPr>
              <a:t>الخارجيين. </a:t>
            </a:r>
            <a:endParaRPr lang="ar-KW" sz="2400" b="1" dirty="0">
              <a:solidFill>
                <a:schemeClr val="tx2"/>
              </a:solidFill>
            </a:endParaRP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a:t>
            </a:r>
            <a:r>
              <a:rPr lang="ar-KW" sz="2400" dirty="0" smtClean="0">
                <a:solidFill>
                  <a:prstClr val="black"/>
                </a:solidFill>
              </a:rPr>
              <a:t> يتعين </a:t>
            </a:r>
            <a:r>
              <a:rPr lang="ar-KW" sz="2400" dirty="0">
                <a:solidFill>
                  <a:prstClr val="black"/>
                </a:solidFill>
              </a:rPr>
              <a:t>على </a:t>
            </a:r>
            <a:r>
              <a:rPr lang="ar-KW" sz="2400" dirty="0" smtClean="0">
                <a:solidFill>
                  <a:prstClr val="black"/>
                </a:solidFill>
              </a:rPr>
              <a:t>الشركة الإفصاح </a:t>
            </a:r>
            <a:r>
              <a:rPr lang="ar-KW" sz="2400" dirty="0">
                <a:solidFill>
                  <a:prstClr val="black"/>
                </a:solidFill>
              </a:rPr>
              <a:t>عن هذه التغييرات أو </a:t>
            </a:r>
            <a:r>
              <a:rPr lang="ar-KW" sz="2400" dirty="0" smtClean="0">
                <a:solidFill>
                  <a:prstClr val="black"/>
                </a:solidFill>
              </a:rPr>
              <a:t>التعديلات.</a:t>
            </a:r>
            <a:endParaRPr lang="ar-KW" sz="2400" dirty="0">
              <a:solidFill>
                <a:prstClr val="black"/>
              </a:solidFill>
            </a:endParaRPr>
          </a:p>
          <a:p>
            <a:pPr marL="0" lvl="0" indent="0" algn="just" rtl="1">
              <a:spcBef>
                <a:spcPts val="0"/>
              </a:spcBef>
              <a:buNone/>
            </a:pPr>
            <a:endParaRPr lang="ar-KW" sz="2400" b="1" dirty="0" smtClean="0">
              <a:solidFill>
                <a:prstClr val="black"/>
              </a:solidFill>
            </a:endParaRPr>
          </a:p>
          <a:p>
            <a:pPr marL="0" lvl="0" indent="0" algn="just" rtl="1">
              <a:spcBef>
                <a:spcPts val="0"/>
              </a:spcBef>
              <a:buNone/>
            </a:pPr>
            <a:endParaRPr lang="ar-KW" sz="2400" b="1" dirty="0">
              <a:solidFill>
                <a:prstClr val="black"/>
              </a:solidFill>
            </a:endParaRPr>
          </a:p>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smtClean="0">
                <a:solidFill>
                  <a:schemeClr val="tx2"/>
                </a:solidFill>
              </a:rPr>
              <a:t>قيام الشركة بالدخول </a:t>
            </a:r>
            <a:r>
              <a:rPr lang="ar-KW" sz="2400" b="1" dirty="0">
                <a:solidFill>
                  <a:schemeClr val="tx2"/>
                </a:solidFill>
              </a:rPr>
              <a:t>أو التخارج من أحد الاستثمارات </a:t>
            </a:r>
            <a:r>
              <a:rPr lang="ar-KW" sz="2400" b="1" dirty="0" smtClean="0">
                <a:solidFill>
                  <a:schemeClr val="tx2"/>
                </a:solidFill>
              </a:rPr>
              <a:t>المؤثرة، </a:t>
            </a:r>
            <a:r>
              <a:rPr lang="ar-KW" sz="2400" b="1" dirty="0">
                <a:solidFill>
                  <a:schemeClr val="tx2"/>
                </a:solidFill>
              </a:rPr>
              <a:t>أو </a:t>
            </a:r>
            <a:r>
              <a:rPr lang="ar-KW" sz="2400" b="1" dirty="0" smtClean="0">
                <a:solidFill>
                  <a:schemeClr val="tx2"/>
                </a:solidFill>
              </a:rPr>
              <a:t>قيامها </a:t>
            </a:r>
            <a:r>
              <a:rPr lang="ar-KW" sz="2400" b="1" dirty="0">
                <a:solidFill>
                  <a:schemeClr val="tx2"/>
                </a:solidFill>
              </a:rPr>
              <a:t>بشراء أو بيع أصل </a:t>
            </a:r>
            <a:r>
              <a:rPr lang="ar-KW" sz="2400" b="1" dirty="0" smtClean="0">
                <a:solidFill>
                  <a:schemeClr val="tx2"/>
                </a:solidFill>
              </a:rPr>
              <a:t>مؤثر. </a:t>
            </a:r>
            <a:endParaRPr lang="ar-KW" sz="2400" b="1" dirty="0">
              <a:solidFill>
                <a:schemeClr val="tx2"/>
              </a:solidFill>
            </a:endParaRP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a:t>
            </a:r>
            <a:r>
              <a:rPr lang="ar-KW" sz="2400" dirty="0" smtClean="0">
                <a:solidFill>
                  <a:prstClr val="black"/>
                </a:solidFill>
              </a:rPr>
              <a:t> يتعين على الشركة الإفصاح عن تلك المعلومة الجوهرية </a:t>
            </a:r>
            <a:r>
              <a:rPr lang="ar-KW" sz="2400" dirty="0">
                <a:solidFill>
                  <a:prstClr val="black"/>
                </a:solidFill>
              </a:rPr>
              <a:t>مع ذكر أثرها على الوضع المالي </a:t>
            </a:r>
            <a:r>
              <a:rPr lang="ar-KW" sz="2400" dirty="0" smtClean="0">
                <a:solidFill>
                  <a:prstClr val="black"/>
                </a:solidFill>
              </a:rPr>
              <a:t>و </a:t>
            </a:r>
            <a:r>
              <a:rPr lang="ar-KW" sz="2400" dirty="0">
                <a:solidFill>
                  <a:prstClr val="black"/>
                </a:solidFill>
              </a:rPr>
              <a:t>تفاصيلها. </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268760"/>
            <a:ext cx="5186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141356" cy="1083790"/>
          </a:xfrm>
          <a:prstGeom prst="rect">
            <a:avLst/>
          </a:prstGeom>
        </p:spPr>
      </p:pic>
    </p:spTree>
    <p:extLst>
      <p:ext uri="{BB962C8B-B14F-4D97-AF65-F5344CB8AC3E}">
        <p14:creationId xmlns:p14="http://schemas.microsoft.com/office/powerpoint/2010/main" val="14602238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
        <p:nvSpPr>
          <p:cNvPr id="3" name="Content Placeholder 2"/>
          <p:cNvSpPr>
            <a:spLocks noGrp="1"/>
          </p:cNvSpPr>
          <p:nvPr>
            <p:ph idx="1"/>
          </p:nvPr>
        </p:nvSpPr>
        <p:spPr>
          <a:xfrm>
            <a:off x="251520" y="1324288"/>
            <a:ext cx="8784976" cy="4888046"/>
          </a:xfrm>
        </p:spPr>
        <p:txBody>
          <a:bodyPr>
            <a:normAutofit/>
          </a:bodyPr>
          <a:lstStyle/>
          <a:p>
            <a:pPr marL="0" lvl="0" indent="0" algn="just" rtl="1">
              <a:spcBef>
                <a:spcPts val="0"/>
              </a:spcBef>
              <a:buNone/>
            </a:pPr>
            <a:r>
              <a:rPr lang="ar-KW" sz="2400" b="1" u="sng" dirty="0" smtClean="0">
                <a:solidFill>
                  <a:schemeClr val="tx2"/>
                </a:solidFill>
              </a:rPr>
              <a:t>الحالة</a:t>
            </a:r>
            <a:r>
              <a:rPr lang="ar-KW" sz="2400" b="1" u="sng" dirty="0">
                <a:solidFill>
                  <a:schemeClr val="tx2"/>
                </a:solidFill>
              </a:rPr>
              <a:t>: </a:t>
            </a:r>
            <a:r>
              <a:rPr lang="ar-KW" sz="2400" b="1" dirty="0" smtClean="0">
                <a:solidFill>
                  <a:schemeClr val="tx2"/>
                </a:solidFill>
              </a:rPr>
              <a:t>قيام الشركة بفسخ </a:t>
            </a:r>
            <a:r>
              <a:rPr lang="ar-KW" sz="2400" b="1" dirty="0">
                <a:solidFill>
                  <a:schemeClr val="tx2"/>
                </a:solidFill>
              </a:rPr>
              <a:t>شراكة أو عقد أو تم سحب ترخيص أو وكالة </a:t>
            </a:r>
            <a:r>
              <a:rPr lang="ar-KW" sz="2400" b="1" dirty="0" smtClean="0">
                <a:solidFill>
                  <a:schemeClr val="tx2"/>
                </a:solidFill>
              </a:rPr>
              <a:t>منها </a:t>
            </a:r>
            <a:r>
              <a:rPr lang="ar-KW" sz="2400" b="1" dirty="0">
                <a:solidFill>
                  <a:schemeClr val="tx2"/>
                </a:solidFill>
              </a:rPr>
              <a:t>أو </a:t>
            </a:r>
            <a:r>
              <a:rPr lang="ar-KW" sz="2400" b="1" dirty="0" smtClean="0">
                <a:solidFill>
                  <a:schemeClr val="tx2"/>
                </a:solidFill>
              </a:rPr>
              <a:t>انتقال حق انتفاع </a:t>
            </a:r>
            <a:r>
              <a:rPr lang="ar-KW" sz="2400" b="1" dirty="0">
                <a:solidFill>
                  <a:schemeClr val="tx2"/>
                </a:solidFill>
              </a:rPr>
              <a:t>و كان للحدث أثر جوهري </a:t>
            </a:r>
            <a:r>
              <a:rPr lang="ar-KW" sz="2400" b="1" dirty="0" smtClean="0">
                <a:solidFill>
                  <a:schemeClr val="tx2"/>
                </a:solidFill>
              </a:rPr>
              <a:t>على المركز </a:t>
            </a:r>
            <a:r>
              <a:rPr lang="ar-KW" sz="2400" b="1" dirty="0">
                <a:solidFill>
                  <a:schemeClr val="tx2"/>
                </a:solidFill>
              </a:rPr>
              <a:t>المالي </a:t>
            </a:r>
            <a:r>
              <a:rPr lang="ar-KW" sz="2400" b="1" dirty="0" smtClean="0">
                <a:solidFill>
                  <a:schemeClr val="tx2"/>
                </a:solidFill>
              </a:rPr>
              <a:t>للشركة.</a:t>
            </a:r>
          </a:p>
          <a:p>
            <a:pPr marL="0" lvl="0" indent="0" algn="just" rtl="1">
              <a:spcBef>
                <a:spcPts val="0"/>
              </a:spcBef>
              <a:buNone/>
            </a:pPr>
            <a:endParaRPr lang="ar-KW" sz="2400" b="1" u="sng" dirty="0" smtClean="0">
              <a:solidFill>
                <a:prstClr val="black"/>
              </a:solidFill>
            </a:endParaRPr>
          </a:p>
          <a:p>
            <a:pPr marL="0" lvl="0" indent="0" algn="just" rtl="1">
              <a:spcBef>
                <a:spcPts val="0"/>
              </a:spcBef>
              <a:buNone/>
            </a:pPr>
            <a:r>
              <a:rPr lang="ar-KW" sz="2400" b="1" u="sng" dirty="0" smtClean="0">
                <a:solidFill>
                  <a:prstClr val="black"/>
                </a:solidFill>
              </a:rPr>
              <a:t>الإجراء المطلوب: </a:t>
            </a:r>
            <a:r>
              <a:rPr lang="ar-KW" sz="2400" dirty="0" smtClean="0">
                <a:solidFill>
                  <a:prstClr val="black"/>
                </a:solidFill>
              </a:rPr>
              <a:t>يتعين على الشركة الإفصاح </a:t>
            </a:r>
            <a:r>
              <a:rPr lang="ar-KW" sz="2400" dirty="0">
                <a:solidFill>
                  <a:prstClr val="black"/>
                </a:solidFill>
              </a:rPr>
              <a:t>عن هذه </a:t>
            </a:r>
            <a:r>
              <a:rPr lang="ar-KW" sz="2400" dirty="0" smtClean="0">
                <a:solidFill>
                  <a:prstClr val="black"/>
                </a:solidFill>
              </a:rPr>
              <a:t>التطورات </a:t>
            </a:r>
            <a:r>
              <a:rPr lang="ar-KW" sz="2400" dirty="0">
                <a:solidFill>
                  <a:prstClr val="black"/>
                </a:solidFill>
              </a:rPr>
              <a:t>مع ذكر انعكاساتها و تفاصيلها.</a:t>
            </a:r>
          </a:p>
          <a:p>
            <a:pPr marL="0" lvl="0" indent="0" algn="just" rtl="1">
              <a:spcBef>
                <a:spcPts val="0"/>
              </a:spcBef>
              <a:buNone/>
            </a:pPr>
            <a:endParaRPr lang="ar-KW" sz="2400" dirty="0">
              <a:solidFill>
                <a:prstClr val="white">
                  <a:lumMod val="50000"/>
                </a:prstClr>
              </a:solidFill>
            </a:endParaRPr>
          </a:p>
          <a:p>
            <a:pPr marL="0" lvl="0" indent="0" algn="just" rtl="1">
              <a:spcBef>
                <a:spcPts val="0"/>
              </a:spcBef>
              <a:buNone/>
            </a:pPr>
            <a:r>
              <a:rPr lang="ar-KW" sz="2400" b="1" u="sng" dirty="0" smtClean="0">
                <a:solidFill>
                  <a:schemeClr val="tx2"/>
                </a:solidFill>
              </a:rPr>
              <a:t>الحالة: </a:t>
            </a:r>
            <a:r>
              <a:rPr lang="ar-KW" sz="2400" dirty="0" smtClean="0">
                <a:solidFill>
                  <a:schemeClr val="tx2"/>
                </a:solidFill>
              </a:rPr>
              <a:t>إ</a:t>
            </a:r>
            <a:r>
              <a:rPr lang="ar-KW" sz="2400" b="1" dirty="0" smtClean="0">
                <a:solidFill>
                  <a:schemeClr val="tx2"/>
                </a:solidFill>
              </a:rPr>
              <a:t>دراج </a:t>
            </a:r>
            <a:r>
              <a:rPr lang="ar-KW" sz="2400" b="1" dirty="0">
                <a:solidFill>
                  <a:schemeClr val="tx2"/>
                </a:solidFill>
              </a:rPr>
              <a:t>أو انسحاب </a:t>
            </a:r>
            <a:r>
              <a:rPr lang="ar-KW" sz="2400" b="1" dirty="0" smtClean="0">
                <a:solidFill>
                  <a:schemeClr val="tx2"/>
                </a:solidFill>
              </a:rPr>
              <a:t>الشركة أو </a:t>
            </a:r>
            <a:r>
              <a:rPr lang="ar-KW" sz="2400" b="1" dirty="0">
                <a:solidFill>
                  <a:schemeClr val="tx2"/>
                </a:solidFill>
              </a:rPr>
              <a:t>إحدى </a:t>
            </a:r>
            <a:r>
              <a:rPr lang="ar-KW" sz="2400" b="1" dirty="0" smtClean="0">
                <a:solidFill>
                  <a:schemeClr val="tx2"/>
                </a:solidFill>
              </a:rPr>
              <a:t>شركاتها </a:t>
            </a:r>
            <a:r>
              <a:rPr lang="ar-KW" sz="2400" b="1" dirty="0">
                <a:solidFill>
                  <a:schemeClr val="tx2"/>
                </a:solidFill>
              </a:rPr>
              <a:t>التابعة أو الزميلة في أسواق مالية </a:t>
            </a:r>
            <a:r>
              <a:rPr lang="ar-KW" sz="2400" b="1" dirty="0" smtClean="0">
                <a:solidFill>
                  <a:schemeClr val="tx2"/>
                </a:solidFill>
              </a:rPr>
              <a:t>أخرى.</a:t>
            </a:r>
            <a:endParaRPr lang="ar-KW" sz="2400" b="1" dirty="0">
              <a:solidFill>
                <a:schemeClr val="tx2"/>
              </a:solidFill>
            </a:endParaRPr>
          </a:p>
          <a:p>
            <a:pPr marL="0" lvl="0" indent="0" algn="just" rtl="1">
              <a:spcBef>
                <a:spcPts val="0"/>
              </a:spcBef>
              <a:buNone/>
            </a:pPr>
            <a:endParaRPr lang="ar-KW" sz="2400" b="1" u="sng" dirty="0" smtClean="0">
              <a:solidFill>
                <a:prstClr val="black"/>
              </a:solidFill>
            </a:endParaRPr>
          </a:p>
          <a:p>
            <a:pPr marL="0" lvl="0" indent="0" algn="just" rtl="1">
              <a:lnSpc>
                <a:spcPct val="90000"/>
              </a:lnSpc>
              <a:buNone/>
            </a:pPr>
            <a:r>
              <a:rPr lang="ar-KW" sz="2400" b="1" u="sng" dirty="0" smtClean="0">
                <a:solidFill>
                  <a:prstClr val="black"/>
                </a:solidFill>
              </a:rPr>
              <a:t>الإجراء المطلوب:</a:t>
            </a:r>
            <a:r>
              <a:rPr lang="ar-KW" sz="2400" dirty="0" smtClean="0">
                <a:solidFill>
                  <a:prstClr val="black"/>
                </a:solidFill>
              </a:rPr>
              <a:t> </a:t>
            </a:r>
            <a:r>
              <a:rPr lang="ar-KW" sz="2400" dirty="0">
                <a:solidFill>
                  <a:prstClr val="black"/>
                </a:solidFill>
              </a:rPr>
              <a:t>في حال إدراج الأوراق المالية للشركة أو إحدى شركاتها التابعة في بورصات أخرى أو سوق أجنبي أو انسحبت وألغت إدراجها من هذه الأسواق فإنه يتعين عليها الإفصاح عن تلك المعلومات مع ذكر التفاصيل المتعلقة بها.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257142"/>
            <a:ext cx="5258544" cy="1161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1433776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548680"/>
            <a:ext cx="5876925" cy="868958"/>
          </a:xfrm>
        </p:spPr>
        <p:txBody>
          <a:bodyPr>
            <a:normAutofit/>
          </a:bodyPr>
          <a:lstStyle/>
          <a:p>
            <a:pPr algn="r" rtl="1"/>
            <a:r>
              <a:rPr lang="ar-KW" sz="3400" b="1" dirty="0">
                <a:solidFill>
                  <a:schemeClr val="tx2"/>
                </a:solidFill>
                <a:latin typeface="Sakkal Majalla" pitchFamily="2" charset="-78"/>
              </a:rPr>
              <a:t>مقدمــــــــة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179512" y="1124744"/>
            <a:ext cx="8892480" cy="5303613"/>
          </a:xfrm>
        </p:spPr>
        <p:txBody>
          <a:bodyPr vert="horz" lIns="91440" tIns="45720" rIns="91440" bIns="45720" rtlCol="0">
            <a:normAutofit fontScale="92500" lnSpcReduction="10000"/>
          </a:bodyPr>
          <a:lstStyle/>
          <a:p>
            <a:pPr marL="0" indent="0" algn="justLow" rtl="1" fontAlgn="base">
              <a:lnSpc>
                <a:spcPct val="90000"/>
              </a:lnSpc>
              <a:spcBef>
                <a:spcPct val="0"/>
              </a:spcBef>
              <a:spcAft>
                <a:spcPts val="600"/>
              </a:spcAft>
              <a:buNone/>
            </a:pPr>
            <a:endParaRPr lang="en-US" sz="2800" b="1" dirty="0" smtClean="0">
              <a:solidFill>
                <a:schemeClr val="tx2"/>
              </a:solidFill>
              <a:latin typeface="Calibri" pitchFamily="34" charset="0"/>
            </a:endParaRPr>
          </a:p>
          <a:p>
            <a:pPr algn="justLow" rtl="1" fontAlgn="base">
              <a:lnSpc>
                <a:spcPct val="150000"/>
              </a:lnSpc>
              <a:spcBef>
                <a:spcPct val="0"/>
              </a:spcBef>
              <a:spcAft>
                <a:spcPts val="600"/>
              </a:spcAft>
              <a:buFont typeface="Wingdings" panose="05000000000000000000" pitchFamily="2" charset="2"/>
              <a:buChar char="q"/>
            </a:pPr>
            <a:r>
              <a:rPr lang="ar-KW" sz="2800" b="1" dirty="0" smtClean="0">
                <a:solidFill>
                  <a:schemeClr val="tx2"/>
                </a:solidFill>
                <a:latin typeface="Calibri" pitchFamily="34" charset="0"/>
              </a:rPr>
              <a:t>تهدف </a:t>
            </a:r>
            <a:r>
              <a:rPr lang="ar-KW" sz="2800" b="1" dirty="0">
                <a:solidFill>
                  <a:schemeClr val="tx2"/>
                </a:solidFill>
                <a:latin typeface="Calibri" pitchFamily="34" charset="0"/>
              </a:rPr>
              <a:t>هذه الورشة إلى توعية المختصين في الشركات المدرجة </a:t>
            </a:r>
            <a:r>
              <a:rPr lang="ar-KW" sz="2800" b="1" dirty="0" smtClean="0">
                <a:solidFill>
                  <a:schemeClr val="tx2"/>
                </a:solidFill>
                <a:latin typeface="Calibri" pitchFamily="34" charset="0"/>
              </a:rPr>
              <a:t>بما تضمنه الكتاب العاشر (الإفصاح والشفافية) من اللائحة التنفيذية بشأن </a:t>
            </a:r>
            <a:r>
              <a:rPr lang="ar-KW" sz="2800" b="1" dirty="0">
                <a:solidFill>
                  <a:schemeClr val="tx2"/>
                </a:solidFill>
                <a:latin typeface="Calibri" pitchFamily="34" charset="0"/>
              </a:rPr>
              <a:t>الإفصاح عن المعلومات الجوهرية و آلية الإعلان عنها. </a:t>
            </a:r>
            <a:endParaRPr lang="ar-KW" sz="2800" b="1" dirty="0" smtClean="0">
              <a:solidFill>
                <a:schemeClr val="tx2"/>
              </a:solidFill>
              <a:latin typeface="Calibri" pitchFamily="34" charset="0"/>
            </a:endParaRPr>
          </a:p>
          <a:p>
            <a:pPr algn="justLow" rtl="1" fontAlgn="base">
              <a:lnSpc>
                <a:spcPct val="150000"/>
              </a:lnSpc>
              <a:spcBef>
                <a:spcPct val="0"/>
              </a:spcBef>
              <a:spcAft>
                <a:spcPts val="600"/>
              </a:spcAft>
              <a:buFont typeface="Wingdings" panose="05000000000000000000" pitchFamily="2" charset="2"/>
              <a:buChar char="q"/>
            </a:pPr>
            <a:r>
              <a:rPr lang="ar-KW" sz="2800" b="1" dirty="0" smtClean="0">
                <a:solidFill>
                  <a:schemeClr val="tx2"/>
                </a:solidFill>
                <a:latin typeface="Calibri" pitchFamily="34" charset="0"/>
              </a:rPr>
              <a:t>كما تهدف هذه </a:t>
            </a:r>
            <a:r>
              <a:rPr lang="ar-KW" sz="2800" b="1" dirty="0">
                <a:solidFill>
                  <a:schemeClr val="tx2"/>
                </a:solidFill>
                <a:latin typeface="Calibri" pitchFamily="34" charset="0"/>
              </a:rPr>
              <a:t>الورشة إلى </a:t>
            </a:r>
            <a:r>
              <a:rPr lang="ar-KW" sz="2800" b="1" dirty="0" smtClean="0">
                <a:solidFill>
                  <a:schemeClr val="tx2"/>
                </a:solidFill>
                <a:latin typeface="Calibri" pitchFamily="34" charset="0"/>
              </a:rPr>
              <a:t>إيضاح صور التطبيق الأمثل لما ورد في الكتاب العاشر (الإفصاح والشفافية) بشأن الإفصاح </a:t>
            </a:r>
            <a:r>
              <a:rPr lang="ar-KW" sz="2800" b="1" dirty="0">
                <a:solidFill>
                  <a:schemeClr val="tx2"/>
                </a:solidFill>
                <a:latin typeface="Calibri" pitchFamily="34" charset="0"/>
              </a:rPr>
              <a:t>عن </a:t>
            </a:r>
            <a:r>
              <a:rPr lang="ar-KW" sz="2800" b="1" dirty="0" smtClean="0">
                <a:solidFill>
                  <a:schemeClr val="tx2"/>
                </a:solidFill>
                <a:latin typeface="Calibri" pitchFamily="34" charset="0"/>
              </a:rPr>
              <a:t>المعلومات الجوهرية وبالشكل الذي يسهم في تحقيق أحد </a:t>
            </a:r>
            <a:r>
              <a:rPr lang="ar-KW" sz="2800" b="1" dirty="0">
                <a:solidFill>
                  <a:schemeClr val="tx2"/>
                </a:solidFill>
                <a:latin typeface="Calibri" pitchFamily="34" charset="0"/>
              </a:rPr>
              <a:t>أ</a:t>
            </a:r>
            <a:r>
              <a:rPr lang="ar-KW" sz="2800" b="1" dirty="0" smtClean="0">
                <a:solidFill>
                  <a:schemeClr val="tx2"/>
                </a:solidFill>
                <a:latin typeface="Calibri" pitchFamily="34" charset="0"/>
              </a:rPr>
              <a:t>هداف الهيئة والمتمثل في تطبيق </a:t>
            </a:r>
            <a:r>
              <a:rPr lang="ar-KW" sz="2800" b="1" dirty="0">
                <a:solidFill>
                  <a:schemeClr val="tx2"/>
                </a:solidFill>
                <a:latin typeface="Calibri" pitchFamily="34" charset="0"/>
              </a:rPr>
              <a:t>سياسة الإفصاح الكامل بما يحقق العدالة والشفافية ويمنع تعارض المصالح واستغلال المعلومات الداخلية.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131840" y="1268760"/>
            <a:ext cx="568863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56792"/>
            <a:ext cx="8856984" cy="4463638"/>
          </a:xfrm>
        </p:spPr>
        <p:txBody>
          <a:bodyPr>
            <a:normAutofit/>
          </a:bodyPr>
          <a:lstStyle/>
          <a:p>
            <a:pPr marL="0" lvl="0" indent="0" algn="just" rtl="1">
              <a:lnSpc>
                <a:spcPct val="150000"/>
              </a:lnSpc>
              <a:spcBef>
                <a:spcPts val="0"/>
              </a:spcBef>
              <a:buNone/>
            </a:pPr>
            <a:r>
              <a:rPr lang="ar-KW" sz="2400" b="1" u="sng" dirty="0" smtClean="0">
                <a:solidFill>
                  <a:schemeClr val="tx2"/>
                </a:solidFill>
              </a:rPr>
              <a:t>الحالة</a:t>
            </a:r>
            <a:r>
              <a:rPr lang="ar-KW" sz="2400" b="1" dirty="0">
                <a:solidFill>
                  <a:schemeClr val="tx2"/>
                </a:solidFill>
              </a:rPr>
              <a:t>: </a:t>
            </a:r>
            <a:r>
              <a:rPr lang="ar-KW" sz="2400" b="1" dirty="0" smtClean="0">
                <a:solidFill>
                  <a:schemeClr val="tx2"/>
                </a:solidFill>
              </a:rPr>
              <a:t>قيام أحد وكالات التصنيف الائتماني بتثبيت </a:t>
            </a:r>
            <a:r>
              <a:rPr lang="ar-KW" sz="2400" b="1" dirty="0">
                <a:solidFill>
                  <a:schemeClr val="tx2"/>
                </a:solidFill>
              </a:rPr>
              <a:t>أو تغيير أو إصدار تصنيف ائتماني  </a:t>
            </a:r>
            <a:r>
              <a:rPr lang="ar-KW" sz="2400" b="1" dirty="0" smtClean="0">
                <a:solidFill>
                  <a:schemeClr val="tx2"/>
                </a:solidFill>
              </a:rPr>
              <a:t>للشركة أو أحد إصداراتها.</a:t>
            </a:r>
          </a:p>
          <a:p>
            <a:pPr marL="0" lvl="0" indent="0" algn="just" rtl="1">
              <a:lnSpc>
                <a:spcPct val="150000"/>
              </a:lnSpc>
              <a:spcBef>
                <a:spcPts val="0"/>
              </a:spcBef>
              <a:buNone/>
            </a:pPr>
            <a:endParaRPr lang="ar-KW" sz="2400" b="1" dirty="0" smtClean="0">
              <a:solidFill>
                <a:schemeClr val="tx2"/>
              </a:solidFill>
            </a:endParaRPr>
          </a:p>
          <a:p>
            <a:pPr marL="0" lvl="0" indent="0" algn="just" rtl="1">
              <a:lnSpc>
                <a:spcPct val="150000"/>
              </a:lnSpc>
              <a:spcBef>
                <a:spcPts val="0"/>
              </a:spcBef>
              <a:buNone/>
            </a:pPr>
            <a:r>
              <a:rPr lang="ar-KW" sz="2400" b="1" u="sng" dirty="0" smtClean="0">
                <a:solidFill>
                  <a:prstClr val="black"/>
                </a:solidFill>
              </a:rPr>
              <a:t>الإجراء المطلوب:</a:t>
            </a:r>
            <a:r>
              <a:rPr lang="ar-KW" sz="2400" dirty="0" smtClean="0">
                <a:solidFill>
                  <a:prstClr val="black"/>
                </a:solidFill>
              </a:rPr>
              <a:t> </a:t>
            </a:r>
            <a:r>
              <a:rPr lang="ar-KW" sz="2400" dirty="0">
                <a:solidFill>
                  <a:prstClr val="black"/>
                </a:solidFill>
              </a:rPr>
              <a:t>الإفصاح في البورصة عن ذلك التصنيف مع تضمين الإفصاح فئة التصنيف الائتماني وما يعكسه التصنيف حول أوضاع المصدر أو الإصدار على المديين القصير والطويل الأجل ، بالإضافة إلى مدلولات التصنيف والنظرة المستقبلية، وترجمة دقيقة عن التصريح الصحفي أو الملخص التنفيذي للتقرير الصادر في هذا الشأن.</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412776"/>
            <a:ext cx="561858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Tree>
    <p:extLst>
      <p:ext uri="{BB962C8B-B14F-4D97-AF65-F5344CB8AC3E}">
        <p14:creationId xmlns:p14="http://schemas.microsoft.com/office/powerpoint/2010/main" val="38293062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56792"/>
            <a:ext cx="8856984" cy="4530224"/>
          </a:xfrm>
        </p:spPr>
        <p:txBody>
          <a:bodyPr>
            <a:normAutofit fontScale="92500" lnSpcReduction="10000"/>
          </a:bodyPr>
          <a:lstStyle/>
          <a:p>
            <a:pPr marL="0" lvl="0" indent="0" algn="just" rtl="1">
              <a:buNone/>
            </a:pPr>
            <a:r>
              <a:rPr lang="ar-KW" sz="2400" b="1" u="sng" dirty="0" smtClean="0">
                <a:solidFill>
                  <a:schemeClr val="tx2"/>
                </a:solidFill>
              </a:rPr>
              <a:t>الحالة</a:t>
            </a:r>
            <a:r>
              <a:rPr lang="ar-KW" sz="2400" b="1" dirty="0" smtClean="0">
                <a:solidFill>
                  <a:schemeClr val="tx2"/>
                </a:solidFill>
              </a:rPr>
              <a:t>: </a:t>
            </a:r>
            <a:r>
              <a:rPr lang="ar-SA" sz="2400" b="1" dirty="0" smtClean="0">
                <a:solidFill>
                  <a:schemeClr val="tx2"/>
                </a:solidFill>
              </a:rPr>
              <a:t>توافر </a:t>
            </a:r>
            <a:r>
              <a:rPr lang="ar-SA" sz="2400" b="1" dirty="0">
                <a:solidFill>
                  <a:schemeClr val="tx2"/>
                </a:solidFill>
              </a:rPr>
              <a:t>معلومات جوهرية تتعلق بالشركات </a:t>
            </a:r>
            <a:r>
              <a:rPr lang="ar-SA" sz="2400" b="1" dirty="0" smtClean="0">
                <a:solidFill>
                  <a:schemeClr val="tx2"/>
                </a:solidFill>
              </a:rPr>
              <a:t>التابعة</a:t>
            </a:r>
            <a:r>
              <a:rPr lang="ar-KW" sz="2400" b="1" dirty="0" smtClean="0">
                <a:solidFill>
                  <a:schemeClr val="tx2"/>
                </a:solidFill>
              </a:rPr>
              <a:t> أ</a:t>
            </a:r>
            <a:r>
              <a:rPr lang="ar-SA" sz="2400" b="1" dirty="0" smtClean="0">
                <a:solidFill>
                  <a:schemeClr val="tx2"/>
                </a:solidFill>
              </a:rPr>
              <a:t>والزميلة</a:t>
            </a:r>
            <a:r>
              <a:rPr lang="ar-KW" sz="2400" b="1" dirty="0" smtClean="0">
                <a:solidFill>
                  <a:schemeClr val="tx2"/>
                </a:solidFill>
              </a:rPr>
              <a:t> للشركة المدرجة.</a:t>
            </a:r>
            <a:r>
              <a:rPr lang="ar-SA" sz="2400" b="1" dirty="0" smtClean="0">
                <a:solidFill>
                  <a:schemeClr val="tx2"/>
                </a:solidFill>
              </a:rPr>
              <a:t> </a:t>
            </a:r>
            <a:endParaRPr lang="en-US" sz="2400" b="1" dirty="0">
              <a:solidFill>
                <a:schemeClr val="tx2"/>
              </a:solidFill>
            </a:endParaRPr>
          </a:p>
          <a:p>
            <a:pPr marL="0" lvl="0" indent="0" algn="just" rtl="1">
              <a:lnSpc>
                <a:spcPct val="150000"/>
              </a:lnSpc>
              <a:spcBef>
                <a:spcPts val="0"/>
              </a:spcBef>
              <a:buNone/>
            </a:pPr>
            <a:r>
              <a:rPr lang="ar-KW" sz="2400" b="1" u="sng" dirty="0" smtClean="0">
                <a:solidFill>
                  <a:prstClr val="black"/>
                </a:solidFill>
              </a:rPr>
              <a:t>الإجراء المطلوب</a:t>
            </a:r>
            <a:r>
              <a:rPr lang="ar-KW" sz="2400" b="1" dirty="0" smtClean="0">
                <a:solidFill>
                  <a:prstClr val="black"/>
                </a:solidFill>
              </a:rPr>
              <a:t>: </a:t>
            </a:r>
            <a:r>
              <a:rPr lang="ar-KW" sz="2600" dirty="0">
                <a:solidFill>
                  <a:prstClr val="black"/>
                </a:solidFill>
              </a:rPr>
              <a:t>يتعين على الشركة المدرجة الإفصاح عن تلك المعلومة الجوهرية مع ذكر أثرها على الوضع </a:t>
            </a:r>
            <a:r>
              <a:rPr lang="ar-KW" sz="2600" dirty="0" smtClean="0">
                <a:solidFill>
                  <a:prstClr val="black"/>
                </a:solidFill>
              </a:rPr>
              <a:t>المالي وتبيان </a:t>
            </a:r>
            <a:r>
              <a:rPr lang="ar-KW" sz="2600" dirty="0">
                <a:solidFill>
                  <a:prstClr val="black"/>
                </a:solidFill>
              </a:rPr>
              <a:t>انعكاساتها على </a:t>
            </a:r>
            <a:r>
              <a:rPr lang="ar-KW" sz="2600" dirty="0" smtClean="0">
                <a:solidFill>
                  <a:prstClr val="black"/>
                </a:solidFill>
              </a:rPr>
              <a:t>الشركة</a:t>
            </a:r>
            <a:r>
              <a:rPr lang="en-US" sz="2600" dirty="0" smtClean="0">
                <a:solidFill>
                  <a:prstClr val="black"/>
                </a:solidFill>
              </a:rPr>
              <a:t> </a:t>
            </a:r>
            <a:r>
              <a:rPr lang="ar-KW" sz="2600" dirty="0" smtClean="0">
                <a:solidFill>
                  <a:prstClr val="black"/>
                </a:solidFill>
              </a:rPr>
              <a:t>إن وجدت </a:t>
            </a:r>
            <a:r>
              <a:rPr lang="ar-KW" sz="2600" dirty="0">
                <a:solidFill>
                  <a:prstClr val="black"/>
                </a:solidFill>
              </a:rPr>
              <a:t>مع ذكر التفاصيل المتعلقة بها.</a:t>
            </a:r>
          </a:p>
          <a:p>
            <a:pPr marL="0" indent="0" algn="just" rtl="1">
              <a:lnSpc>
                <a:spcPct val="150000"/>
              </a:lnSpc>
              <a:spcBef>
                <a:spcPts val="0"/>
              </a:spcBef>
              <a:buNone/>
            </a:pPr>
            <a:endParaRPr lang="ar-KW" sz="2400" dirty="0" smtClean="0">
              <a:solidFill>
                <a:prstClr val="black"/>
              </a:solidFill>
            </a:endParaRPr>
          </a:p>
          <a:p>
            <a:pPr marL="0" lvl="0" indent="0" algn="just" rtl="1">
              <a:buNone/>
            </a:pPr>
            <a:r>
              <a:rPr lang="ar-KW" sz="2400" b="1" u="sng" dirty="0" smtClean="0">
                <a:solidFill>
                  <a:schemeClr val="tx2"/>
                </a:solidFill>
              </a:rPr>
              <a:t>الحالة</a:t>
            </a:r>
            <a:r>
              <a:rPr lang="ar-KW" sz="2400" b="1" dirty="0">
                <a:solidFill>
                  <a:schemeClr val="tx2"/>
                </a:solidFill>
              </a:rPr>
              <a:t>: </a:t>
            </a:r>
            <a:r>
              <a:rPr lang="ar-SA" sz="2400" b="1" dirty="0" smtClean="0">
                <a:solidFill>
                  <a:schemeClr val="tx2"/>
                </a:solidFill>
              </a:rPr>
              <a:t>في </a:t>
            </a:r>
            <a:r>
              <a:rPr lang="ar-SA" sz="2400" b="1" dirty="0">
                <a:solidFill>
                  <a:schemeClr val="tx2"/>
                </a:solidFill>
              </a:rPr>
              <a:t>حال عقد اجتماع مجلس </a:t>
            </a:r>
            <a:r>
              <a:rPr lang="ar-SA" sz="2400" b="1" dirty="0" smtClean="0">
                <a:solidFill>
                  <a:schemeClr val="tx2"/>
                </a:solidFill>
              </a:rPr>
              <a:t>إدارة</a:t>
            </a:r>
            <a:r>
              <a:rPr lang="ar-KW" sz="2400" b="1" dirty="0" smtClean="0">
                <a:solidFill>
                  <a:schemeClr val="tx2"/>
                </a:solidFill>
              </a:rPr>
              <a:t> الشركة</a:t>
            </a:r>
            <a:r>
              <a:rPr lang="ar-SA" sz="2400" b="1" dirty="0" smtClean="0">
                <a:solidFill>
                  <a:schemeClr val="tx2"/>
                </a:solidFill>
              </a:rPr>
              <a:t> </a:t>
            </a:r>
            <a:r>
              <a:rPr lang="ar-SA" sz="2400" b="1" dirty="0">
                <a:solidFill>
                  <a:schemeClr val="tx2"/>
                </a:solidFill>
              </a:rPr>
              <a:t>لمناقشة أحد البنود الواردة في الملحق رقم 10 في الكتاب </a:t>
            </a:r>
            <a:r>
              <a:rPr lang="ar-SA" sz="2400" b="1" dirty="0" smtClean="0">
                <a:solidFill>
                  <a:schemeClr val="tx2"/>
                </a:solidFill>
              </a:rPr>
              <a:t>العاشر</a:t>
            </a:r>
            <a:r>
              <a:rPr lang="ar-KW" sz="2400" b="1" dirty="0" smtClean="0">
                <a:solidFill>
                  <a:schemeClr val="tx2"/>
                </a:solidFill>
              </a:rPr>
              <a:t>.</a:t>
            </a:r>
          </a:p>
          <a:p>
            <a:pPr marL="0" indent="0" algn="just" rtl="1">
              <a:buNone/>
            </a:pPr>
            <a:r>
              <a:rPr lang="ar-KW" sz="2400" b="1" u="sng" dirty="0">
                <a:solidFill>
                  <a:prstClr val="black"/>
                </a:solidFill>
              </a:rPr>
              <a:t>الإجراء المطلوب</a:t>
            </a:r>
            <a:r>
              <a:rPr lang="ar-KW" sz="2600" dirty="0">
                <a:solidFill>
                  <a:prstClr val="black"/>
                </a:solidFill>
              </a:rPr>
              <a:t>: تلتزم الشركة بعدم عقد اجتماع مجلس الإدارة أثناء فترة التداول ،كما يجب على الشركة المدرجة الإفصاح عن بنود جدول أعمال اجتماع مجلس الإدارة للمواضيع المراد مناقشتها، مع الالتزام بالإفصاح عن نتائج اجتماع مجلس الإدارة، وذلك قبل خمسة عشر دقيقة على الأقل من بدء جلسة التداول اللاحقة لذلك الاجتماع.</a:t>
            </a:r>
          </a:p>
          <a:p>
            <a:pPr marL="0" lvl="0" indent="0" algn="r" rtl="1">
              <a:buNone/>
            </a:pPr>
            <a:endParaRPr lang="ar-KW" sz="2600" dirty="0">
              <a:solidFill>
                <a:prstClr val="black"/>
              </a:solidFill>
            </a:endParaRPr>
          </a:p>
          <a:p>
            <a:pPr marL="0" indent="0" algn="r" rtl="1">
              <a:buNone/>
            </a:pPr>
            <a:endParaRPr lang="ar-KW" sz="2400" dirty="0" smtClean="0">
              <a:solidFill>
                <a:prstClr val="black"/>
              </a:solidFill>
            </a:endParaRPr>
          </a:p>
          <a:p>
            <a:pPr marL="0" indent="0" algn="r" rtl="1">
              <a:buNone/>
            </a:pPr>
            <a:endParaRPr lang="ar-KW" sz="2400" dirty="0">
              <a:solidFill>
                <a:prstClr val="black"/>
              </a:solidFill>
            </a:endParaRPr>
          </a:p>
          <a:p>
            <a:pPr marL="0" lvl="0" indent="0" algn="r" rtl="1">
              <a:buNone/>
            </a:pPr>
            <a:endParaRPr lang="en-US" sz="2400" b="1" dirty="0">
              <a:solidFill>
                <a:schemeClr val="tx2"/>
              </a:solidFill>
            </a:endParaRPr>
          </a:p>
          <a:p>
            <a:pPr marL="0" indent="0" algn="just" rtl="1">
              <a:lnSpc>
                <a:spcPct val="150000"/>
              </a:lnSpc>
              <a:spcBef>
                <a:spcPts val="0"/>
              </a:spcBef>
              <a:buNone/>
            </a:pPr>
            <a:endParaRPr lang="ar-KW" sz="2400" dirty="0">
              <a:solidFill>
                <a:prstClr val="black"/>
              </a:solidFill>
            </a:endParaRPr>
          </a:p>
          <a:p>
            <a:pPr marL="0" lvl="0" indent="0" algn="just" rtl="1">
              <a:lnSpc>
                <a:spcPct val="150000"/>
              </a:lnSpc>
              <a:spcBef>
                <a:spcPts val="0"/>
              </a:spcBef>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412776"/>
            <a:ext cx="604867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Tree>
    <p:extLst>
      <p:ext uri="{BB962C8B-B14F-4D97-AF65-F5344CB8AC3E}">
        <p14:creationId xmlns:p14="http://schemas.microsoft.com/office/powerpoint/2010/main" val="4284259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56792"/>
            <a:ext cx="8856984" cy="4463638"/>
          </a:xfrm>
        </p:spPr>
        <p:txBody>
          <a:bodyPr>
            <a:normAutofit/>
          </a:bodyPr>
          <a:lstStyle/>
          <a:p>
            <a:pPr marL="0" lvl="0" indent="0" algn="r" rtl="1">
              <a:buNone/>
            </a:pPr>
            <a:endParaRPr lang="ar-KW" sz="2400" b="1" u="sng" dirty="0" smtClean="0">
              <a:solidFill>
                <a:schemeClr val="tx2"/>
              </a:solidFill>
            </a:endParaRPr>
          </a:p>
          <a:p>
            <a:pPr marL="0" lvl="0" indent="0" algn="just" rtl="1">
              <a:buNone/>
            </a:pPr>
            <a:r>
              <a:rPr lang="ar-KW" sz="2400" b="1" u="sng" dirty="0" smtClean="0">
                <a:solidFill>
                  <a:schemeClr val="tx2"/>
                </a:solidFill>
              </a:rPr>
              <a:t>الحالة</a:t>
            </a:r>
            <a:r>
              <a:rPr lang="ar-KW" sz="2400" b="1" dirty="0">
                <a:solidFill>
                  <a:schemeClr val="tx2"/>
                </a:solidFill>
              </a:rPr>
              <a:t>: </a:t>
            </a:r>
            <a:r>
              <a:rPr lang="ar-SA" sz="2400" b="1" dirty="0">
                <a:solidFill>
                  <a:schemeClr val="tx2"/>
                </a:solidFill>
              </a:rPr>
              <a:t>في حال عقد اجتماع </a:t>
            </a:r>
            <a:r>
              <a:rPr lang="ar-KW" sz="2400" b="1" dirty="0">
                <a:solidFill>
                  <a:schemeClr val="tx2"/>
                </a:solidFill>
              </a:rPr>
              <a:t>الجمعيات العمومية للشركة المدرجة.</a:t>
            </a:r>
          </a:p>
          <a:p>
            <a:pPr marL="0" indent="0" algn="just" rtl="1">
              <a:buNone/>
            </a:pPr>
            <a:r>
              <a:rPr lang="ar-KW" sz="2400" b="1" u="sng" dirty="0">
                <a:solidFill>
                  <a:prstClr val="black"/>
                </a:solidFill>
              </a:rPr>
              <a:t>الإجراء المطلوب</a:t>
            </a:r>
            <a:r>
              <a:rPr lang="ar-KW" sz="2400" b="1" dirty="0">
                <a:solidFill>
                  <a:prstClr val="black"/>
                </a:solidFill>
              </a:rPr>
              <a:t>: </a:t>
            </a:r>
            <a:r>
              <a:rPr lang="ar-KW" sz="2400" dirty="0" smtClean="0">
                <a:solidFill>
                  <a:prstClr val="black"/>
                </a:solidFill>
              </a:rPr>
              <a:t>يجب </a:t>
            </a:r>
            <a:r>
              <a:rPr lang="ar-KW" sz="2400" dirty="0">
                <a:solidFill>
                  <a:prstClr val="black"/>
                </a:solidFill>
              </a:rPr>
              <a:t>على الشركة المدرجة الإفصاح عن بنود جدول أعمال </a:t>
            </a:r>
            <a:r>
              <a:rPr lang="ar-KW" sz="2400" dirty="0" smtClean="0">
                <a:solidFill>
                  <a:prstClr val="black"/>
                </a:solidFill>
              </a:rPr>
              <a:t>الجمعيات العمومية للمواضيع </a:t>
            </a:r>
            <a:r>
              <a:rPr lang="ar-KW" sz="2400" dirty="0">
                <a:solidFill>
                  <a:prstClr val="black"/>
                </a:solidFill>
              </a:rPr>
              <a:t>المراد </a:t>
            </a:r>
            <a:r>
              <a:rPr lang="ar-KW" sz="2400" dirty="0" smtClean="0">
                <a:solidFill>
                  <a:prstClr val="black"/>
                </a:solidFill>
              </a:rPr>
              <a:t>مناقشتها، </a:t>
            </a:r>
            <a:r>
              <a:rPr lang="ar-KW" sz="2400" dirty="0">
                <a:solidFill>
                  <a:prstClr val="black"/>
                </a:solidFill>
              </a:rPr>
              <a:t>مع الالتزام بالإفصاح عن نتائج الجمعيات العمومية</a:t>
            </a:r>
            <a:r>
              <a:rPr lang="ar-KW" sz="2400" dirty="0" smtClean="0">
                <a:solidFill>
                  <a:prstClr val="black"/>
                </a:solidFill>
              </a:rPr>
              <a:t>، </a:t>
            </a:r>
            <a:r>
              <a:rPr lang="ar-KW" sz="2400" dirty="0">
                <a:solidFill>
                  <a:prstClr val="black"/>
                </a:solidFill>
              </a:rPr>
              <a:t>وذلك قبل خمسة عشر دقيقة على الأقل من بدء جلسة التداول اللاحقة لذلك الاجتماع.</a:t>
            </a:r>
          </a:p>
          <a:p>
            <a:pPr marL="0" lvl="0" indent="0" algn="just" fontAlgn="base">
              <a:spcAft>
                <a:spcPct val="0"/>
              </a:spcAft>
              <a:buNone/>
            </a:pPr>
            <a:endParaRPr lang="ar-KW" sz="2400" dirty="0" smtClean="0">
              <a:solidFill>
                <a:schemeClr val="tx2"/>
              </a:solidFill>
            </a:endParaRPr>
          </a:p>
          <a:p>
            <a:pPr marL="0" indent="0" algn="just" rtl="1" fontAlgn="base">
              <a:spcAft>
                <a:spcPct val="0"/>
              </a:spcAft>
              <a:buNone/>
            </a:pPr>
            <a:r>
              <a:rPr lang="ar-KW" sz="2400" b="1" dirty="0" smtClean="0">
                <a:solidFill>
                  <a:schemeClr val="tx2"/>
                </a:solidFill>
              </a:rPr>
              <a:t> </a:t>
            </a:r>
            <a:r>
              <a:rPr lang="ar-KW" sz="2400" b="1" u="sng" dirty="0">
                <a:solidFill>
                  <a:schemeClr val="tx2"/>
                </a:solidFill>
              </a:rPr>
              <a:t>الحالة</a:t>
            </a:r>
            <a:r>
              <a:rPr lang="ar-KW" sz="2400" b="1" dirty="0">
                <a:solidFill>
                  <a:schemeClr val="tx2"/>
                </a:solidFill>
              </a:rPr>
              <a:t>: </a:t>
            </a:r>
            <a:r>
              <a:rPr lang="ar-SA" sz="2400" b="1" dirty="0" smtClean="0">
                <a:solidFill>
                  <a:schemeClr val="tx2"/>
                </a:solidFill>
              </a:rPr>
              <a:t>في </a:t>
            </a:r>
            <a:r>
              <a:rPr lang="ar-SA" sz="2400" b="1" dirty="0">
                <a:solidFill>
                  <a:schemeClr val="tx2"/>
                </a:solidFill>
              </a:rPr>
              <a:t>حال وجود تطور على معلومة جوهرية سبق الإفصاح </a:t>
            </a:r>
            <a:r>
              <a:rPr lang="ar-SA" sz="2400" b="1" dirty="0" smtClean="0">
                <a:solidFill>
                  <a:schemeClr val="tx2"/>
                </a:solidFill>
              </a:rPr>
              <a:t>عنه</a:t>
            </a:r>
            <a:r>
              <a:rPr lang="ar-KW" sz="2400" b="1" dirty="0" smtClean="0">
                <a:solidFill>
                  <a:schemeClr val="tx2"/>
                </a:solidFill>
              </a:rPr>
              <a:t>ا.</a:t>
            </a:r>
          </a:p>
          <a:p>
            <a:pPr marL="0" indent="0" algn="just" rtl="1" fontAlgn="base">
              <a:spcAft>
                <a:spcPct val="0"/>
              </a:spcAft>
              <a:buNone/>
            </a:pPr>
            <a:r>
              <a:rPr lang="ar-KW" sz="2400" b="1" u="sng" dirty="0">
                <a:solidFill>
                  <a:prstClr val="black"/>
                </a:solidFill>
              </a:rPr>
              <a:t>الإجراء المطلوب</a:t>
            </a:r>
            <a:r>
              <a:rPr lang="ar-KW" sz="2400" b="1" dirty="0">
                <a:solidFill>
                  <a:prstClr val="black"/>
                </a:solidFill>
              </a:rPr>
              <a:t>: </a:t>
            </a:r>
            <a:r>
              <a:rPr lang="ar-KW" sz="2400" dirty="0" smtClean="0">
                <a:solidFill>
                  <a:prstClr val="black"/>
                </a:solidFill>
              </a:rPr>
              <a:t>يتعين </a:t>
            </a:r>
            <a:r>
              <a:rPr lang="ar-KW" sz="2400" dirty="0">
                <a:solidFill>
                  <a:prstClr val="black"/>
                </a:solidFill>
              </a:rPr>
              <a:t>على الشركة المدرجة الإفصاح عن </a:t>
            </a:r>
            <a:r>
              <a:rPr lang="ar-KW" sz="2400" dirty="0" smtClean="0">
                <a:solidFill>
                  <a:prstClr val="black"/>
                </a:solidFill>
              </a:rPr>
              <a:t>تلك التطورات على </a:t>
            </a:r>
            <a:r>
              <a:rPr lang="ar-KW" sz="2400" dirty="0">
                <a:solidFill>
                  <a:prstClr val="black"/>
                </a:solidFill>
              </a:rPr>
              <a:t>المعلومة الجوهرية مع ذكر أثرها على الوضع المالي للشركة و </a:t>
            </a:r>
            <a:r>
              <a:rPr lang="ar-KW" sz="2400" dirty="0" smtClean="0">
                <a:solidFill>
                  <a:prstClr val="black"/>
                </a:solidFill>
              </a:rPr>
              <a:t>تفاصيلها.</a:t>
            </a:r>
            <a:endParaRPr lang="ar-KW" sz="2400" dirty="0">
              <a:solidFill>
                <a:prstClr val="black"/>
              </a:solidFill>
            </a:endParaRPr>
          </a:p>
          <a:p>
            <a:pPr marL="0" indent="0" algn="r" rtl="1" fontAlgn="base">
              <a:spcAft>
                <a:spcPct val="0"/>
              </a:spcAft>
              <a:buNone/>
            </a:pPr>
            <a:endParaRPr lang="en-US" sz="2400" b="1"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412776"/>
            <a:ext cx="561858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3419872" y="404664"/>
            <a:ext cx="5345087" cy="652934"/>
          </a:xfrm>
        </p:spPr>
        <p:txBody>
          <a:bodyPr>
            <a:normAutofit fontScale="90000"/>
          </a:bodyPr>
          <a:lstStyle/>
          <a:p>
            <a:pPr lvl="0" algn="justLow" rtl="1" fontAlgn="base">
              <a:spcAft>
                <a:spcPct val="0"/>
              </a:spcAft>
            </a:pPr>
            <a:r>
              <a:rPr lang="ar-KW" sz="3400" b="1" dirty="0">
                <a:solidFill>
                  <a:schemeClr val="tx2"/>
                </a:solidFill>
                <a:latin typeface="Sakkal Majalla" pitchFamily="2" charset="-78"/>
                <a:cs typeface="+mn-cs"/>
              </a:rPr>
              <a:t>أمثلة عن كيفية التعامل مع المعلومات الجوهرية</a:t>
            </a:r>
            <a:endParaRPr lang="en-US" sz="3400" b="1" dirty="0">
              <a:solidFill>
                <a:schemeClr val="tx2"/>
              </a:solidFill>
              <a:latin typeface="Sakkal Majalla" pitchFamily="2" charset="-78"/>
              <a:cs typeface="+mn-cs"/>
            </a:endParaRPr>
          </a:p>
        </p:txBody>
      </p:sp>
    </p:spTree>
    <p:extLst>
      <p:ext uri="{BB962C8B-B14F-4D97-AF65-F5344CB8AC3E}">
        <p14:creationId xmlns:p14="http://schemas.microsoft.com/office/powerpoint/2010/main" val="31966111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cs typeface="+mn-cs"/>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692696"/>
            <a:ext cx="5876925" cy="864096"/>
          </a:xfrm>
        </p:spPr>
        <p:txBody>
          <a:bodyPr>
            <a:normAutofit/>
          </a:bodyPr>
          <a:lstStyle/>
          <a:p>
            <a:pPr algn="r" rtl="1"/>
            <a:r>
              <a:rPr lang="ar-KW" sz="3400" b="1" dirty="0">
                <a:solidFill>
                  <a:schemeClr val="tx2"/>
                </a:solidFill>
                <a:latin typeface="Sakkal Majalla" pitchFamily="2" charset="-78"/>
              </a:rPr>
              <a:t>جدول أعمال الورشة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179512" y="1600200"/>
            <a:ext cx="8507288" cy="4525963"/>
          </a:xfrm>
        </p:spPr>
        <p:txBody>
          <a:bodyPr>
            <a:normAutofit/>
          </a:bodyPr>
          <a:lstStyle/>
          <a:p>
            <a:pPr algn="r" rtl="1" fontAlgn="base">
              <a:lnSpc>
                <a:spcPct val="90000"/>
              </a:lnSpc>
              <a:spcBef>
                <a:spcPct val="0"/>
              </a:spcBef>
              <a:spcAft>
                <a:spcPts val="600"/>
              </a:spcAft>
              <a:buFont typeface="Wingdings" panose="05000000000000000000" pitchFamily="2" charset="2"/>
              <a:buChar char="q"/>
            </a:pPr>
            <a:r>
              <a:rPr lang="ar-KW" sz="2600" b="1" u="sng" dirty="0" smtClean="0">
                <a:solidFill>
                  <a:schemeClr val="tx2"/>
                </a:solidFill>
                <a:latin typeface="Calibri" pitchFamily="34" charset="0"/>
              </a:rPr>
              <a:t> سوف </a:t>
            </a:r>
            <a:r>
              <a:rPr lang="ar-KW" sz="2600" b="1" u="sng" dirty="0">
                <a:solidFill>
                  <a:schemeClr val="tx2"/>
                </a:solidFill>
                <a:latin typeface="Calibri" pitchFamily="34" charset="0"/>
              </a:rPr>
              <a:t>نقوم من خلال هذه الورشة بمناقشة المواضيع التالية: </a:t>
            </a:r>
            <a:endParaRPr lang="en-US" sz="2600" b="1" u="sng" dirty="0">
              <a:solidFill>
                <a:schemeClr val="tx2"/>
              </a:solidFill>
              <a:latin typeface="Calibri" pitchFamily="34" charset="0"/>
            </a:endParaRPr>
          </a:p>
          <a:p>
            <a:pPr marL="0" indent="0" algn="r" rtl="1" fontAlgn="base">
              <a:lnSpc>
                <a:spcPct val="90000"/>
              </a:lnSpc>
              <a:spcBef>
                <a:spcPct val="0"/>
              </a:spcBef>
              <a:spcAft>
                <a:spcPts val="600"/>
              </a:spcAft>
              <a:buNone/>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smtClean="0">
                <a:solidFill>
                  <a:schemeClr val="tx2"/>
                </a:solidFill>
                <a:latin typeface="Calibri" pitchFamily="34" charset="0"/>
              </a:rPr>
              <a:t>أهداف الكتاب العاشر (الإفصاح والشفافية) فيما يتعلق بالإفصاح </a:t>
            </a:r>
            <a:r>
              <a:rPr lang="ar-KW" sz="2600" b="1" dirty="0">
                <a:solidFill>
                  <a:schemeClr val="tx2"/>
                </a:solidFill>
                <a:latin typeface="Calibri" pitchFamily="34" charset="0"/>
              </a:rPr>
              <a:t>عن المعلومات الجوهرية</a:t>
            </a:r>
            <a:r>
              <a:rPr lang="ar-KW" sz="2600" b="1" dirty="0" smtClean="0">
                <a:solidFill>
                  <a:schemeClr val="tx2"/>
                </a:solidFill>
                <a:latin typeface="Calibri" pitchFamily="34" charset="0"/>
              </a:rPr>
              <a:t>.</a:t>
            </a:r>
          </a:p>
          <a:p>
            <a:pPr marL="0" indent="0" algn="r" rtl="1" fontAlgn="base">
              <a:lnSpc>
                <a:spcPct val="90000"/>
              </a:lnSpc>
              <a:spcBef>
                <a:spcPct val="0"/>
              </a:spcBef>
              <a:spcAft>
                <a:spcPts val="600"/>
              </a:spcAft>
              <a:buNone/>
            </a:pPr>
            <a:endParaRPr lang="en-US"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smtClean="0">
                <a:solidFill>
                  <a:schemeClr val="tx2"/>
                </a:solidFill>
                <a:latin typeface="Calibri" pitchFamily="34" charset="0"/>
              </a:rPr>
              <a:t>نبذة عن الإفصاح عن المعلومات الجوهرية بحسب ما جاء في الكتاب </a:t>
            </a:r>
            <a:r>
              <a:rPr lang="ar-KW" sz="2600" b="1" dirty="0">
                <a:solidFill>
                  <a:schemeClr val="tx2"/>
                </a:solidFill>
                <a:latin typeface="Calibri" pitchFamily="34" charset="0"/>
              </a:rPr>
              <a:t>العاشر (الإفصاح والشفافية</a:t>
            </a:r>
            <a:r>
              <a:rPr lang="ar-KW" sz="2600" b="1" dirty="0" smtClean="0">
                <a:solidFill>
                  <a:schemeClr val="tx2"/>
                </a:solidFill>
                <a:latin typeface="Calibri" pitchFamily="34" charset="0"/>
              </a:rPr>
              <a:t>).</a:t>
            </a:r>
          </a:p>
          <a:p>
            <a:pPr marL="0" indent="0" algn="r" rtl="1" fontAlgn="base">
              <a:lnSpc>
                <a:spcPct val="90000"/>
              </a:lnSpc>
              <a:spcBef>
                <a:spcPct val="0"/>
              </a:spcBef>
              <a:spcAft>
                <a:spcPts val="600"/>
              </a:spcAft>
              <a:buNone/>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أمثلة عن كيفية التعامل مع المعلومات الجوهرية.</a:t>
            </a:r>
          </a:p>
          <a:p>
            <a:pPr marL="0" lvl="0" indent="0" algn="r" rtl="1" fontAlgn="base">
              <a:spcBef>
                <a:spcPct val="0"/>
              </a:spcBef>
              <a:spcAft>
                <a:spcPts val="600"/>
              </a:spcAft>
              <a:buNone/>
            </a:pP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92" y="116632"/>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03848" y="1412776"/>
            <a:ext cx="533055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904" y="404664"/>
            <a:ext cx="4940821" cy="1003548"/>
          </a:xfrm>
        </p:spPr>
        <p:txBody>
          <a:bodyPr>
            <a:noAutofit/>
          </a:bodyPr>
          <a:lstStyle/>
          <a:p>
            <a:pPr algn="justLow" rtl="1"/>
            <a:r>
              <a:rPr lang="ar-KW" sz="3400" b="1" dirty="0">
                <a:solidFill>
                  <a:schemeClr val="tx2"/>
                </a:solidFill>
                <a:latin typeface="Sakkal Majalla" pitchFamily="2" charset="-78"/>
              </a:rPr>
              <a:t>أهداف </a:t>
            </a:r>
            <a:r>
              <a:rPr lang="ar-KW" sz="3400" b="1" dirty="0" smtClean="0">
                <a:solidFill>
                  <a:schemeClr val="tx2"/>
                </a:solidFill>
                <a:latin typeface="Sakkal Majalla" pitchFamily="2" charset="-78"/>
              </a:rPr>
              <a:t>الكتاب العاشر فيما يتعلق بالإفصاح </a:t>
            </a:r>
            <a:r>
              <a:rPr lang="ar-KW" sz="3400" b="1" dirty="0">
                <a:solidFill>
                  <a:schemeClr val="tx2"/>
                </a:solidFill>
                <a:latin typeface="Sakkal Majalla" pitchFamily="2" charset="-78"/>
              </a:rPr>
              <a:t>عن المعلومات الجوهرية</a:t>
            </a:r>
            <a:endParaRPr lang="en-US" sz="3400" b="1" dirty="0">
              <a:solidFill>
                <a:schemeClr val="tx2"/>
              </a:solidFill>
              <a:latin typeface="Sakkal Majalla" pitchFamily="2" charset="-78"/>
            </a:endParaRPr>
          </a:p>
        </p:txBody>
      </p:sp>
      <p:sp>
        <p:nvSpPr>
          <p:cNvPr id="3" name="Content Placeholder 2"/>
          <p:cNvSpPr>
            <a:spLocks noGrp="1"/>
          </p:cNvSpPr>
          <p:nvPr>
            <p:ph idx="1"/>
          </p:nvPr>
        </p:nvSpPr>
        <p:spPr>
          <a:xfrm>
            <a:off x="107504" y="1696655"/>
            <a:ext cx="8856984" cy="4525963"/>
          </a:xfrm>
        </p:spPr>
        <p:txBody>
          <a:bodyPr>
            <a:normAutofit/>
          </a:bodyPr>
          <a:lstStyle/>
          <a:p>
            <a:pPr algn="r" rtl="1" fontAlgn="base">
              <a:lnSpc>
                <a:spcPct val="90000"/>
              </a:lnSpc>
              <a:spcBef>
                <a:spcPct val="0"/>
              </a:spcBef>
              <a:spcAft>
                <a:spcPts val="600"/>
              </a:spcAft>
              <a:buFont typeface="Wingdings" panose="05000000000000000000" pitchFamily="2" charset="2"/>
              <a:buChar char="q"/>
            </a:pPr>
            <a:r>
              <a:rPr lang="ar-KW" sz="2600" b="1" dirty="0">
                <a:solidFill>
                  <a:schemeClr val="tx2"/>
                </a:solidFill>
                <a:latin typeface="Calibri" pitchFamily="34" charset="0"/>
              </a:rPr>
              <a:t>يهدف </a:t>
            </a:r>
            <a:r>
              <a:rPr lang="ar-KW" sz="2600" b="1" dirty="0" smtClean="0">
                <a:solidFill>
                  <a:schemeClr val="tx2"/>
                </a:solidFill>
                <a:latin typeface="Calibri" pitchFamily="34" charset="0"/>
              </a:rPr>
              <a:t>الفصل الرابع من الكتاب </a:t>
            </a:r>
            <a:r>
              <a:rPr lang="ar-KW" sz="2600" b="1" dirty="0">
                <a:solidFill>
                  <a:schemeClr val="tx2"/>
                </a:solidFill>
                <a:latin typeface="Calibri" pitchFamily="34" charset="0"/>
              </a:rPr>
              <a:t>العاشر (الإفصاح والشفافية</a:t>
            </a:r>
            <a:r>
              <a:rPr lang="ar-KW" sz="2600" b="1" dirty="0" smtClean="0">
                <a:solidFill>
                  <a:schemeClr val="tx2"/>
                </a:solidFill>
                <a:latin typeface="Calibri" pitchFamily="34" charset="0"/>
              </a:rPr>
              <a:t>) من اللائحة التنفيذية لقانون الهيئة إلى</a:t>
            </a:r>
            <a:r>
              <a:rPr lang="ar-KW" sz="2600" b="1" dirty="0">
                <a:solidFill>
                  <a:schemeClr val="tx2"/>
                </a:solidFill>
                <a:latin typeface="Calibri" pitchFamily="34" charset="0"/>
              </a:rPr>
              <a:t>: </a:t>
            </a:r>
            <a:endParaRPr lang="en-US" sz="2600" b="1" dirty="0">
              <a:solidFill>
                <a:schemeClr val="tx2"/>
              </a:solidFill>
              <a:latin typeface="Calibri" pitchFamily="34" charset="0"/>
            </a:endParaRPr>
          </a:p>
          <a:p>
            <a:pPr marL="285750" indent="-285750" algn="r" rtl="1" fontAlgn="base">
              <a:lnSpc>
                <a:spcPct val="90000"/>
              </a:lnSpc>
              <a:spcBef>
                <a:spcPct val="0"/>
              </a:spcBef>
              <a:spcAft>
                <a:spcPts val="600"/>
              </a:spcAft>
              <a:buFontTx/>
              <a:buChar char="-"/>
            </a:pPr>
            <a:endParaRPr lang="ar-KW" sz="2600" b="1" dirty="0" smtClean="0">
              <a:solidFill>
                <a:schemeClr val="tx2"/>
              </a:solidFill>
              <a:latin typeface="Calibri" pitchFamily="34" charset="0"/>
            </a:endParaRPr>
          </a:p>
          <a:p>
            <a:pPr algn="r" rtl="1" fontAlgn="base">
              <a:lnSpc>
                <a:spcPct val="90000"/>
              </a:lnSpc>
              <a:spcBef>
                <a:spcPct val="0"/>
              </a:spcBef>
              <a:spcAft>
                <a:spcPts val="600"/>
              </a:spcAft>
            </a:pPr>
            <a:r>
              <a:rPr lang="ar-KW" sz="2600" b="1" dirty="0" smtClean="0">
                <a:solidFill>
                  <a:schemeClr val="tx2"/>
                </a:solidFill>
                <a:latin typeface="Calibri" pitchFamily="34" charset="0"/>
              </a:rPr>
              <a:t>معالجة </a:t>
            </a:r>
            <a:r>
              <a:rPr lang="ar-KW" sz="2600" b="1" dirty="0">
                <a:solidFill>
                  <a:schemeClr val="tx2"/>
                </a:solidFill>
                <a:latin typeface="Calibri" pitchFamily="34" charset="0"/>
              </a:rPr>
              <a:t>وتنظيم إجراءات قيام </a:t>
            </a:r>
            <a:r>
              <a:rPr lang="ar-KW" sz="2600" b="1" dirty="0" smtClean="0">
                <a:solidFill>
                  <a:schemeClr val="tx2"/>
                </a:solidFill>
                <a:latin typeface="Calibri" pitchFamily="34" charset="0"/>
              </a:rPr>
              <a:t>الشركات المدرجة </a:t>
            </a:r>
            <a:r>
              <a:rPr lang="ar-KW" sz="2600" b="1" dirty="0">
                <a:solidFill>
                  <a:schemeClr val="tx2"/>
                </a:solidFill>
                <a:latin typeface="Calibri" pitchFamily="34" charset="0"/>
              </a:rPr>
              <a:t>بالإفصاح عن المعلومات الجوهرية.</a:t>
            </a:r>
          </a:p>
          <a:p>
            <a:pPr algn="r" rtl="1" fontAlgn="base">
              <a:lnSpc>
                <a:spcPct val="90000"/>
              </a:lnSpc>
              <a:spcBef>
                <a:spcPct val="0"/>
              </a:spcBef>
              <a:spcAft>
                <a:spcPts val="600"/>
              </a:spcAft>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إيضاح آلية الإعلان عن المعلومات الجوهرية.</a:t>
            </a:r>
          </a:p>
          <a:p>
            <a:pPr algn="r" rtl="1" fontAlgn="base">
              <a:lnSpc>
                <a:spcPct val="90000"/>
              </a:lnSpc>
              <a:spcBef>
                <a:spcPct val="0"/>
              </a:spcBef>
              <a:spcAft>
                <a:spcPts val="600"/>
              </a:spcAft>
            </a:pPr>
            <a:endParaRPr lang="ar-KW" sz="2600" b="1" dirty="0">
              <a:solidFill>
                <a:schemeClr val="tx2"/>
              </a:solidFill>
              <a:latin typeface="Calibri" pitchFamily="34" charset="0"/>
            </a:endParaRPr>
          </a:p>
          <a:p>
            <a:pPr algn="r" rtl="1" fontAlgn="base">
              <a:lnSpc>
                <a:spcPct val="90000"/>
              </a:lnSpc>
              <a:spcBef>
                <a:spcPct val="0"/>
              </a:spcBef>
              <a:spcAft>
                <a:spcPts val="600"/>
              </a:spcAft>
            </a:pPr>
            <a:r>
              <a:rPr lang="ar-KW" sz="2600" b="1" dirty="0">
                <a:solidFill>
                  <a:schemeClr val="tx2"/>
                </a:solidFill>
                <a:latin typeface="Calibri" pitchFamily="34" charset="0"/>
              </a:rPr>
              <a:t>توفير المعلومات الكافية </a:t>
            </a:r>
            <a:r>
              <a:rPr lang="ar-KW" sz="2600" b="1" dirty="0" smtClean="0">
                <a:solidFill>
                  <a:schemeClr val="tx2"/>
                </a:solidFill>
                <a:latin typeface="Calibri" pitchFamily="34" charset="0"/>
              </a:rPr>
              <a:t>والدقيقة بشأن الشركات المدرجة وبشكل ملائم وعادل </a:t>
            </a:r>
            <a:r>
              <a:rPr lang="ar-KW" sz="2600" b="1" dirty="0">
                <a:solidFill>
                  <a:schemeClr val="tx2"/>
                </a:solidFill>
                <a:latin typeface="Calibri" pitchFamily="34" charset="0"/>
              </a:rPr>
              <a:t>للمستثمر الحصيف لتمكينه من اتخاذ قراراته الاستثمارية.</a:t>
            </a: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88640"/>
            <a:ext cx="288032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275856" y="1412776"/>
            <a:ext cx="525854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Tree>
    <p:extLst>
      <p:ext uri="{BB962C8B-B14F-4D97-AF65-F5344CB8AC3E}">
        <p14:creationId xmlns:p14="http://schemas.microsoft.com/office/powerpoint/2010/main" val="1299682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8312" y="15082"/>
            <a:ext cx="6228184" cy="1397694"/>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a:t>
            </a:r>
            <a:r>
              <a:rPr lang="ar-KW" sz="3200" b="1" dirty="0" smtClean="0">
                <a:solidFill>
                  <a:schemeClr val="tx2"/>
                </a:solidFill>
                <a:latin typeface="Calibri" pitchFamily="34" charset="0"/>
              </a:rPr>
              <a:t>الجوهرية</a:t>
            </a:r>
            <a:endParaRPr lang="ar-KW" sz="3200" b="1" dirty="0">
              <a:solidFill>
                <a:schemeClr val="tx2"/>
              </a:solidFill>
              <a:latin typeface="Calibri" pitchFamily="34" charset="0"/>
            </a:endParaRPr>
          </a:p>
        </p:txBody>
      </p:sp>
      <p:sp>
        <p:nvSpPr>
          <p:cNvPr id="3" name="Content Placeholder 2"/>
          <p:cNvSpPr>
            <a:spLocks noGrp="1"/>
          </p:cNvSpPr>
          <p:nvPr>
            <p:ph idx="1"/>
          </p:nvPr>
        </p:nvSpPr>
        <p:spPr>
          <a:xfrm>
            <a:off x="449794" y="1484784"/>
            <a:ext cx="8402988" cy="4669378"/>
          </a:xfrm>
        </p:spPr>
        <p:txBody>
          <a:bodyPr>
            <a:normAutofit lnSpcReduction="10000"/>
          </a:bodyPr>
          <a:lstStyle/>
          <a:p>
            <a:pPr marL="0" indent="0" algn="r" rtl="1" fontAlgn="base">
              <a:spcBef>
                <a:spcPct val="0"/>
              </a:spcBef>
              <a:spcAft>
                <a:spcPts val="600"/>
              </a:spcAft>
              <a:buNone/>
            </a:pPr>
            <a:r>
              <a:rPr lang="ar-KW" sz="2600" b="1" u="sng" dirty="0">
                <a:solidFill>
                  <a:schemeClr val="tx2"/>
                </a:solidFill>
              </a:rPr>
              <a:t>تعريف </a:t>
            </a:r>
            <a:r>
              <a:rPr lang="ar-KW" sz="2600" b="1" u="sng" dirty="0" smtClean="0">
                <a:solidFill>
                  <a:schemeClr val="tx2"/>
                </a:solidFill>
              </a:rPr>
              <a:t>المعلومات </a:t>
            </a:r>
            <a:r>
              <a:rPr lang="ar-KW" sz="2600" b="1" u="sng" dirty="0">
                <a:solidFill>
                  <a:schemeClr val="tx2"/>
                </a:solidFill>
              </a:rPr>
              <a:t>الجوهرية</a:t>
            </a:r>
            <a:r>
              <a:rPr lang="ar-KW" sz="2600" b="1" u="sng" dirty="0" smtClean="0">
                <a:solidFill>
                  <a:schemeClr val="tx2"/>
                </a:solidFill>
              </a:rPr>
              <a:t>:</a:t>
            </a:r>
            <a:endParaRPr lang="en-US" sz="2600" b="1" u="sng" dirty="0" smtClean="0">
              <a:solidFill>
                <a:schemeClr val="tx2"/>
              </a:solidFill>
            </a:endParaRPr>
          </a:p>
          <a:p>
            <a:pPr algn="just" rtl="1">
              <a:lnSpc>
                <a:spcPct val="150000"/>
              </a:lnSpc>
              <a:buFont typeface="Wingdings" panose="05000000000000000000" pitchFamily="2" charset="2"/>
              <a:buChar char="v"/>
            </a:pPr>
            <a:r>
              <a:rPr lang="ar-KW" sz="2400" b="1" dirty="0" smtClean="0">
                <a:solidFill>
                  <a:schemeClr val="tx2"/>
                </a:solidFill>
              </a:rPr>
              <a:t>أي معلومة </a:t>
            </a:r>
            <a:r>
              <a:rPr lang="ar-KW" sz="2400" b="1" dirty="0">
                <a:solidFill>
                  <a:schemeClr val="tx2"/>
                </a:solidFill>
              </a:rPr>
              <a:t>لدى الشركة المدرجة أو الصندوق المدرج أو المصدر أو الملتزم </a:t>
            </a:r>
            <a:r>
              <a:rPr lang="ar-KW" sz="2400" b="1" dirty="0" smtClean="0">
                <a:solidFill>
                  <a:schemeClr val="tx2"/>
                </a:solidFill>
              </a:rPr>
              <a:t/>
            </a:r>
            <a:br>
              <a:rPr lang="ar-KW" sz="2400" b="1" dirty="0" smtClean="0">
                <a:solidFill>
                  <a:schemeClr val="tx2"/>
                </a:solidFill>
              </a:rPr>
            </a:br>
            <a:r>
              <a:rPr lang="ar-KW" sz="2400" b="1" dirty="0" smtClean="0">
                <a:solidFill>
                  <a:schemeClr val="tx2"/>
                </a:solidFill>
              </a:rPr>
              <a:t>- </a:t>
            </a:r>
            <a:r>
              <a:rPr lang="ar-KW" sz="2400" b="1" dirty="0">
                <a:solidFill>
                  <a:schemeClr val="tx2"/>
                </a:solidFill>
              </a:rPr>
              <a:t>حسب الأحوال - تتعلق بنشاطه أو بشخصه أو بمركزه المالي أو </a:t>
            </a:r>
            <a:r>
              <a:rPr lang="ar-KW" sz="2400" b="1" dirty="0" smtClean="0">
                <a:solidFill>
                  <a:schemeClr val="tx2"/>
                </a:solidFill>
              </a:rPr>
              <a:t>إداراته: </a:t>
            </a:r>
          </a:p>
          <a:p>
            <a:pPr algn="just" rtl="1">
              <a:lnSpc>
                <a:spcPct val="150000"/>
              </a:lnSpc>
              <a:buFont typeface="Wingdings" panose="05000000000000000000" pitchFamily="2" charset="2"/>
              <a:buChar char="§"/>
            </a:pPr>
            <a:r>
              <a:rPr lang="ar-KW" sz="2400" b="1" dirty="0" smtClean="0">
                <a:solidFill>
                  <a:schemeClr val="tx2"/>
                </a:solidFill>
              </a:rPr>
              <a:t>لا </a:t>
            </a:r>
            <a:r>
              <a:rPr lang="ar-KW" sz="2400" b="1" dirty="0">
                <a:solidFill>
                  <a:schemeClr val="tx2"/>
                </a:solidFill>
              </a:rPr>
              <a:t>تكون معرفتها متاحة للجمهور </a:t>
            </a:r>
            <a:r>
              <a:rPr lang="ar-KW" sz="2400" b="1" dirty="0" smtClean="0">
                <a:solidFill>
                  <a:schemeClr val="tx2"/>
                </a:solidFill>
              </a:rPr>
              <a:t>والمتعاملين.</a:t>
            </a:r>
          </a:p>
          <a:p>
            <a:pPr algn="just" rtl="1">
              <a:lnSpc>
                <a:spcPct val="150000"/>
              </a:lnSpc>
              <a:buFont typeface="Wingdings" panose="05000000000000000000" pitchFamily="2" charset="2"/>
              <a:buChar char="§"/>
            </a:pPr>
            <a:r>
              <a:rPr lang="ar-KW" sz="2400" b="1" dirty="0" smtClean="0">
                <a:solidFill>
                  <a:schemeClr val="tx2"/>
                </a:solidFill>
              </a:rPr>
              <a:t> </a:t>
            </a:r>
            <a:r>
              <a:rPr lang="ar-KW" sz="2400" b="1" dirty="0">
                <a:solidFill>
                  <a:schemeClr val="tx2"/>
                </a:solidFill>
              </a:rPr>
              <a:t>لها تأثير على أصوله أو خصومه أو وضعه المالي أو على المسار العام </a:t>
            </a:r>
            <a:r>
              <a:rPr lang="ar-KW" sz="2400" b="1" dirty="0" smtClean="0">
                <a:solidFill>
                  <a:schemeClr val="tx2"/>
                </a:solidFill>
              </a:rPr>
              <a:t>لأعماله.</a:t>
            </a:r>
          </a:p>
          <a:p>
            <a:pPr algn="just" rtl="1">
              <a:lnSpc>
                <a:spcPct val="150000"/>
              </a:lnSpc>
              <a:buFont typeface="Wingdings" panose="05000000000000000000" pitchFamily="2" charset="2"/>
              <a:buChar char="§"/>
            </a:pPr>
            <a:r>
              <a:rPr lang="ar-KW" sz="2400" b="1" dirty="0" smtClean="0">
                <a:solidFill>
                  <a:schemeClr val="tx2"/>
                </a:solidFill>
              </a:rPr>
              <a:t>يمكن </a:t>
            </a:r>
            <a:r>
              <a:rPr lang="ar-KW" sz="2400" b="1" dirty="0">
                <a:solidFill>
                  <a:schemeClr val="tx2"/>
                </a:solidFill>
              </a:rPr>
              <a:t>أن تؤدي إلى تغير في سعر أو حجم تداول الورقة المالية المدرجة أو في جذب </a:t>
            </a:r>
            <a:r>
              <a:rPr lang="ar-KW" sz="2400" b="1" dirty="0" smtClean="0">
                <a:solidFill>
                  <a:schemeClr val="tx2"/>
                </a:solidFill>
              </a:rPr>
              <a:t>أو عزوف </a:t>
            </a:r>
            <a:r>
              <a:rPr lang="ar-KW" sz="2400" b="1" dirty="0">
                <a:solidFill>
                  <a:schemeClr val="tx2"/>
                </a:solidFill>
              </a:rPr>
              <a:t>المتعاملين بالنسبة للورقة </a:t>
            </a:r>
            <a:r>
              <a:rPr lang="ar-KW" sz="2400" b="1" dirty="0" smtClean="0">
                <a:solidFill>
                  <a:schemeClr val="tx2"/>
                </a:solidFill>
              </a:rPr>
              <a:t>المالية. </a:t>
            </a:r>
          </a:p>
          <a:p>
            <a:pPr algn="just" rtl="1">
              <a:lnSpc>
                <a:spcPct val="150000"/>
              </a:lnSpc>
              <a:buFont typeface="Wingdings" panose="05000000000000000000" pitchFamily="2" charset="2"/>
              <a:buChar char="§"/>
            </a:pPr>
            <a:r>
              <a:rPr lang="ar-KW" sz="2400" b="1" dirty="0" smtClean="0">
                <a:solidFill>
                  <a:schemeClr val="tx2"/>
                </a:solidFill>
              </a:rPr>
              <a:t>يمكن </a:t>
            </a:r>
            <a:r>
              <a:rPr lang="ar-KW" sz="2400" b="1" dirty="0">
                <a:solidFill>
                  <a:schemeClr val="tx2"/>
                </a:solidFill>
              </a:rPr>
              <a:t>أن تؤثر في </a:t>
            </a:r>
            <a:r>
              <a:rPr lang="ar-KW" sz="2400" b="1" dirty="0" smtClean="0">
                <a:solidFill>
                  <a:schemeClr val="tx2"/>
                </a:solidFill>
              </a:rPr>
              <a:t>قدرة </a:t>
            </a:r>
            <a:r>
              <a:rPr lang="ar-KW" sz="2400" b="1" dirty="0">
                <a:solidFill>
                  <a:schemeClr val="tx2"/>
                </a:solidFill>
              </a:rPr>
              <a:t>الم</a:t>
            </a:r>
            <a:r>
              <a:rPr lang="ar-KW" sz="2400" b="1" dirty="0" smtClean="0">
                <a:solidFill>
                  <a:schemeClr val="tx2"/>
                </a:solidFill>
              </a:rPr>
              <a:t>صـدر </a:t>
            </a:r>
            <a:r>
              <a:rPr lang="ar-KW" sz="2400" b="1" dirty="0">
                <a:solidFill>
                  <a:schemeClr val="tx2"/>
                </a:solidFill>
              </a:rPr>
              <a:t>على الوفاء</a:t>
            </a:r>
            <a:r>
              <a:rPr lang="ar-KW" sz="2400" b="1" dirty="0" smtClean="0">
                <a:solidFill>
                  <a:schemeClr val="tx2"/>
                </a:solidFill>
              </a:rPr>
              <a:t> بالتزاماته. </a:t>
            </a:r>
            <a:endParaRPr lang="ar-KW" sz="2400" b="1" dirty="0" smtClean="0"/>
          </a:p>
          <a:p>
            <a:pPr marL="0" lvl="0" indent="0" algn="r" rtl="1">
              <a:spcBef>
                <a:spcPts val="0"/>
              </a:spcBef>
              <a:buNone/>
            </a:pPr>
            <a:endParaRPr lang="ar-KW" sz="1800" dirty="0">
              <a:solidFill>
                <a:prstClr val="black"/>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8" y="116632"/>
            <a:ext cx="3275008"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cxnSp>
        <p:nvCxnSpPr>
          <p:cNvPr id="13" name="Straight Connector 12"/>
          <p:cNvCxnSpPr/>
          <p:nvPr/>
        </p:nvCxnSpPr>
        <p:spPr>
          <a:xfrm>
            <a:off x="3555776" y="1124744"/>
            <a:ext cx="548072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484784"/>
            <a:ext cx="8661648" cy="4147607"/>
          </a:xfrm>
        </p:spPr>
        <p:txBody>
          <a:bodyPr>
            <a:normAutofit fontScale="92500" lnSpcReduction="10000"/>
          </a:bodyPr>
          <a:lstStyle/>
          <a:p>
            <a:pPr marL="0" indent="0" algn="r" rtl="1" fontAlgn="base">
              <a:spcBef>
                <a:spcPct val="0"/>
              </a:spcBef>
              <a:spcAft>
                <a:spcPts val="600"/>
              </a:spcAft>
              <a:buNone/>
            </a:pPr>
            <a:r>
              <a:rPr lang="ar-KW" sz="2800" b="1" u="sng" dirty="0">
                <a:solidFill>
                  <a:schemeClr val="tx2"/>
                </a:solidFill>
              </a:rPr>
              <a:t>توقيت الإفصاح عن </a:t>
            </a:r>
            <a:r>
              <a:rPr lang="ar-KW" sz="2800" b="1" u="sng" dirty="0" smtClean="0">
                <a:solidFill>
                  <a:schemeClr val="tx2"/>
                </a:solidFill>
              </a:rPr>
              <a:t>المعلومات </a:t>
            </a:r>
            <a:r>
              <a:rPr lang="ar-KW" sz="2800" b="1" u="sng" dirty="0">
                <a:solidFill>
                  <a:schemeClr val="tx2"/>
                </a:solidFill>
              </a:rPr>
              <a:t>الجوهرية:</a:t>
            </a:r>
            <a:endParaRPr lang="en-US" sz="2800" b="1" u="sng" dirty="0">
              <a:solidFill>
                <a:schemeClr val="tx2"/>
              </a:solidFill>
            </a:endParaRPr>
          </a:p>
          <a:p>
            <a:pPr algn="just" rtl="1" fontAlgn="base">
              <a:lnSpc>
                <a:spcPct val="150000"/>
              </a:lnSpc>
              <a:spcAft>
                <a:spcPct val="0"/>
              </a:spcAft>
              <a:buFont typeface="Wingdings" panose="05000000000000000000" pitchFamily="2" charset="2"/>
              <a:buChar char="q"/>
            </a:pPr>
            <a:r>
              <a:rPr lang="ar-KW" sz="2400" b="1" dirty="0" smtClean="0">
                <a:solidFill>
                  <a:schemeClr val="tx2"/>
                </a:solidFill>
              </a:rPr>
              <a:t> </a:t>
            </a:r>
            <a:r>
              <a:rPr lang="ar-SA" sz="2400" b="1" dirty="0" smtClean="0">
                <a:solidFill>
                  <a:schemeClr val="tx2"/>
                </a:solidFill>
              </a:rPr>
              <a:t>يجب </a:t>
            </a:r>
            <a:r>
              <a:rPr lang="ar-SA" sz="2400" b="1" dirty="0">
                <a:solidFill>
                  <a:schemeClr val="tx2"/>
                </a:solidFill>
              </a:rPr>
              <a:t>على الشركة المدرجة أن تقوم بالإفصاح</a:t>
            </a:r>
            <a:r>
              <a:rPr lang="ar-SA" sz="2400" b="1" u="sng" dirty="0">
                <a:solidFill>
                  <a:schemeClr val="tx2"/>
                </a:solidFill>
              </a:rPr>
              <a:t> فوراً </a:t>
            </a:r>
            <a:r>
              <a:rPr lang="ar-SA" sz="2400" b="1" dirty="0">
                <a:solidFill>
                  <a:schemeClr val="tx2"/>
                </a:solidFill>
              </a:rPr>
              <a:t>عن المعلومات الجوهرية المتعلقة بها، وذلك على النحو التالي:</a:t>
            </a:r>
            <a:endParaRPr lang="en-US" sz="2400" b="1" dirty="0">
              <a:solidFill>
                <a:schemeClr val="tx2"/>
              </a:solidFill>
            </a:endParaRPr>
          </a:p>
          <a:p>
            <a:pPr marL="0" lvl="0" indent="0" algn="just" rtl="1">
              <a:lnSpc>
                <a:spcPct val="150000"/>
              </a:lnSpc>
              <a:buNone/>
            </a:pPr>
            <a:r>
              <a:rPr lang="ar-KW" sz="2400" b="1" dirty="0">
                <a:solidFill>
                  <a:schemeClr val="tx2"/>
                </a:solidFill>
              </a:rPr>
              <a:t>1. </a:t>
            </a:r>
            <a:r>
              <a:rPr lang="ar-SA" sz="2400" b="1" dirty="0">
                <a:solidFill>
                  <a:schemeClr val="tx2"/>
                </a:solidFill>
              </a:rPr>
              <a:t>إذا ما توافرت المعلومة خلال أوقات عمل الهيئة والبورصة فيتعين الإفصاح فور توافر المعلومة الجوهرية، مع اتخاذ كافة الاحتياطات اللازمة لعدم تسريب المعلومات قبل الإفصاح عنها.</a:t>
            </a:r>
            <a:endParaRPr lang="en-US" sz="2400" b="1" dirty="0">
              <a:solidFill>
                <a:schemeClr val="tx2"/>
              </a:solidFill>
            </a:endParaRPr>
          </a:p>
          <a:p>
            <a:pPr marL="0" lvl="0" indent="0" algn="just" rtl="1">
              <a:lnSpc>
                <a:spcPct val="150000"/>
              </a:lnSpc>
              <a:buNone/>
            </a:pPr>
            <a:r>
              <a:rPr lang="ar-KW" sz="2400" b="1" dirty="0">
                <a:solidFill>
                  <a:schemeClr val="tx2"/>
                </a:solidFill>
              </a:rPr>
              <a:t>2. </a:t>
            </a:r>
            <a:r>
              <a:rPr lang="ar-SA" sz="2400" b="1" dirty="0">
                <a:solidFill>
                  <a:schemeClr val="tx2"/>
                </a:solidFill>
              </a:rPr>
              <a:t>إذا ما توافرت المعلومة خارج أوقات عمل الهيئة والبورصة، يكون الإفصاح قبل خمسة عشر دقيقة من بدء جلسة التداول التالية من توافر المعلومة الجوهرية.</a:t>
            </a:r>
            <a:endParaRPr lang="en-US" sz="2400" b="1" dirty="0">
              <a:solidFill>
                <a:schemeClr val="tx2"/>
              </a:solidFill>
            </a:endParaRPr>
          </a:p>
          <a:p>
            <a:pPr marL="0" lvl="0" indent="0" algn="just" rtl="1"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55776" y="1124744"/>
            <a:ext cx="548072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24"/>
            <a:ext cx="3285372" cy="1083790"/>
          </a:xfrm>
          <a:prstGeom prst="rect">
            <a:avLst/>
          </a:prstGeom>
        </p:spPr>
      </p:pic>
      <p:sp>
        <p:nvSpPr>
          <p:cNvPr id="9" name="Title 1"/>
          <p:cNvSpPr txBox="1">
            <a:spLocks/>
          </p:cNvSpPr>
          <p:nvPr/>
        </p:nvSpPr>
        <p:spPr>
          <a:xfrm>
            <a:off x="2808312" y="15082"/>
            <a:ext cx="6228184" cy="139769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lnSpc>
                <a:spcPct val="90000"/>
              </a:lnSpc>
              <a:spcAft>
                <a:spcPts val="600"/>
              </a:spcAft>
            </a:pPr>
            <a:r>
              <a:rPr lang="ar-KW" sz="3200" b="1" dirty="0" smtClean="0">
                <a:solidFill>
                  <a:schemeClr val="tx2"/>
                </a:solidFill>
                <a:latin typeface="Calibri" pitchFamily="34" charset="0"/>
              </a:rPr>
              <a:t>نبذة عن الإفصاح عن المعلومات الجوهرية </a:t>
            </a:r>
            <a:endParaRPr lang="ar-KW" sz="3200" b="1" dirty="0">
              <a:solidFill>
                <a:schemeClr val="tx2"/>
              </a:solidFill>
              <a:latin typeface="Calibri" pitchFamily="34" charset="0"/>
            </a:endParaRPr>
          </a:p>
        </p:txBody>
      </p:sp>
    </p:spTree>
    <p:extLst>
      <p:ext uri="{BB962C8B-B14F-4D97-AF65-F5344CB8AC3E}">
        <p14:creationId xmlns:p14="http://schemas.microsoft.com/office/powerpoint/2010/main" val="397821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618204"/>
            <a:ext cx="8583488" cy="4738146"/>
          </a:xfrm>
        </p:spPr>
        <p:txBody>
          <a:bodyPr>
            <a:normAutofit/>
          </a:bodyPr>
          <a:lstStyle/>
          <a:p>
            <a:pPr marL="0" indent="0" algn="r" rtl="1" fontAlgn="base">
              <a:lnSpc>
                <a:spcPct val="120000"/>
              </a:lnSpc>
              <a:spcBef>
                <a:spcPts val="0"/>
              </a:spcBef>
              <a:buNone/>
            </a:pPr>
            <a:r>
              <a:rPr lang="ar-KW" sz="2600" b="1" u="sng" dirty="0">
                <a:solidFill>
                  <a:schemeClr val="tx2"/>
                </a:solidFill>
              </a:rPr>
              <a:t>يتبع: توقيت الإفصاح عن المعلومة الجوهرية</a:t>
            </a:r>
            <a:r>
              <a:rPr lang="ar-KW" sz="2600" b="1" u="sng" dirty="0" smtClean="0">
                <a:solidFill>
                  <a:schemeClr val="tx2"/>
                </a:solidFill>
              </a:rPr>
              <a:t>:</a:t>
            </a:r>
          </a:p>
          <a:p>
            <a:pPr lvl="0" algn="just" rtl="1">
              <a:lnSpc>
                <a:spcPct val="120000"/>
              </a:lnSpc>
              <a:spcBef>
                <a:spcPts val="0"/>
              </a:spcBef>
              <a:buFont typeface="Wingdings" panose="05000000000000000000" pitchFamily="2" charset="2"/>
              <a:buChar char="§"/>
            </a:pPr>
            <a:endParaRPr lang="ar-KW" sz="2200" b="1" dirty="0" smtClean="0">
              <a:solidFill>
                <a:schemeClr val="tx2"/>
              </a:solidFill>
            </a:endParaRPr>
          </a:p>
          <a:p>
            <a:pPr lvl="0" algn="just" rtl="1">
              <a:lnSpc>
                <a:spcPct val="120000"/>
              </a:lnSpc>
              <a:spcBef>
                <a:spcPts val="0"/>
              </a:spcBef>
              <a:buFont typeface="Wingdings" panose="05000000000000000000" pitchFamily="2" charset="2"/>
              <a:buChar char="q"/>
            </a:pPr>
            <a:r>
              <a:rPr lang="ar-KW" sz="2200" b="1" dirty="0" smtClean="0">
                <a:solidFill>
                  <a:schemeClr val="tx2"/>
                </a:solidFill>
              </a:rPr>
              <a:t>في حال كانت الأوراق المالية للشركة مدرجة في سوق أجنبي يجب أن يكون الإفصاح عن المعلومات الجوهرية بشكل متزامن محلياً وخارجياً ، واذا تطلب الأمر قيام الشركة المدرجة بالإفصاح عن معلومات جوهرية في السوق الأجنبي في الإجازات الرسمية في دولة الكويت، فإنه يتعين عليها المبادرة بشكل فوري لدى عودة العمل في الهيئة والبورصة بالإفصاح عن تلك المعلومات، وذلك قبل خمسة عشر دقيقة على الأقل من بدء جلسة التداول التالية للإجازات الرسمية.</a:t>
            </a:r>
          </a:p>
          <a:p>
            <a:pPr marL="0" lvl="0" indent="0" algn="just" rtl="1">
              <a:lnSpc>
                <a:spcPct val="120000"/>
              </a:lnSpc>
              <a:spcBef>
                <a:spcPts val="0"/>
              </a:spcBef>
              <a:buNone/>
            </a:pPr>
            <a:endParaRPr lang="ar-KW" sz="2200" b="1" dirty="0">
              <a:solidFill>
                <a:schemeClr val="tx2"/>
              </a:solidFill>
            </a:endParaRPr>
          </a:p>
          <a:p>
            <a:pPr marL="0" lvl="0" indent="0" algn="just" rtl="1">
              <a:lnSpc>
                <a:spcPct val="120000"/>
              </a:lnSpc>
              <a:spcBef>
                <a:spcPts val="0"/>
              </a:spcBef>
              <a:buNone/>
            </a:pPr>
            <a:endParaRPr lang="ar-KW" sz="2200" b="1" dirty="0" smtClean="0">
              <a:solidFill>
                <a:schemeClr val="tx2"/>
              </a:solidFill>
            </a:endParaRPr>
          </a:p>
          <a:p>
            <a:pPr marL="0" lvl="0" indent="0" algn="just" rtl="1">
              <a:lnSpc>
                <a:spcPct val="120000"/>
              </a:lnSpc>
              <a:spcBef>
                <a:spcPts val="0"/>
              </a:spcBef>
              <a:buNone/>
            </a:pPr>
            <a:endParaRPr lang="ar-KW" sz="2200" b="1" dirty="0">
              <a:solidFill>
                <a:schemeClr val="tx2"/>
              </a:solidFill>
            </a:endParaRPr>
          </a:p>
          <a:p>
            <a:pPr marL="0" lvl="0" indent="0" algn="just" rtl="1">
              <a:lnSpc>
                <a:spcPct val="120000"/>
              </a:lnSpc>
              <a:spcBef>
                <a:spcPts val="0"/>
              </a:spcBef>
              <a:buNone/>
            </a:pPr>
            <a:endParaRPr lang="ar-KW" sz="2200" b="1" dirty="0" smtClean="0">
              <a:solidFill>
                <a:schemeClr val="tx2"/>
              </a:solidFill>
            </a:endParaRPr>
          </a:p>
          <a:p>
            <a:pPr marL="0" lvl="0" indent="0" algn="just" rtl="1">
              <a:lnSpc>
                <a:spcPct val="120000"/>
              </a:lnSpc>
              <a:spcBef>
                <a:spcPts val="0"/>
              </a:spcBef>
              <a:buNone/>
            </a:pPr>
            <a:endParaRPr lang="ar-KW" sz="22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7912" y="1124744"/>
            <a:ext cx="561858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8" name="Title 1"/>
          <p:cNvSpPr>
            <a:spLocks noGrp="1"/>
          </p:cNvSpPr>
          <p:nvPr>
            <p:ph type="title"/>
          </p:nvPr>
        </p:nvSpPr>
        <p:spPr>
          <a:xfrm>
            <a:off x="2808312" y="348337"/>
            <a:ext cx="6228184" cy="1136447"/>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r>
              <a:rPr lang="ar-KW" sz="3200" b="1" dirty="0" smtClean="0">
                <a:solidFill>
                  <a:schemeClr val="tx2"/>
                </a:solidFill>
                <a:latin typeface="Calibri" pitchFamily="34" charset="0"/>
              </a:rPr>
              <a:t/>
            </a:r>
            <a:br>
              <a:rPr lang="ar-KW" sz="3200" b="1" dirty="0" smtClean="0">
                <a:solidFill>
                  <a:schemeClr val="tx2"/>
                </a:solidFill>
                <a:latin typeface="Calibri" pitchFamily="34" charset="0"/>
              </a:rPr>
            </a:br>
            <a:endParaRPr lang="ar-KW" sz="3200" b="1" dirty="0">
              <a:solidFill>
                <a:schemeClr val="tx2"/>
              </a:solidFill>
              <a:latin typeface="Calibri" pitchFamily="34" charset="0"/>
            </a:endParaRPr>
          </a:p>
        </p:txBody>
      </p:sp>
    </p:spTree>
    <p:extLst>
      <p:ext uri="{BB962C8B-B14F-4D97-AF65-F5344CB8AC3E}">
        <p14:creationId xmlns:p14="http://schemas.microsoft.com/office/powerpoint/2010/main" val="367200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618204"/>
            <a:ext cx="8583488" cy="4738146"/>
          </a:xfrm>
        </p:spPr>
        <p:txBody>
          <a:bodyPr>
            <a:normAutofit/>
          </a:bodyPr>
          <a:lstStyle/>
          <a:p>
            <a:pPr marL="0" indent="0" algn="r" rtl="1" fontAlgn="base">
              <a:lnSpc>
                <a:spcPct val="120000"/>
              </a:lnSpc>
              <a:spcBef>
                <a:spcPts val="0"/>
              </a:spcBef>
              <a:buNone/>
            </a:pPr>
            <a:r>
              <a:rPr lang="ar-KW" sz="2600" b="1" u="sng" dirty="0">
                <a:solidFill>
                  <a:schemeClr val="tx2"/>
                </a:solidFill>
              </a:rPr>
              <a:t>يتبع: توقيت الإفصاح عن المعلومة الجوهرية</a:t>
            </a:r>
            <a:r>
              <a:rPr lang="ar-KW" sz="2600" b="1" u="sng" dirty="0" smtClean="0">
                <a:solidFill>
                  <a:schemeClr val="tx2"/>
                </a:solidFill>
              </a:rPr>
              <a:t>:</a:t>
            </a:r>
          </a:p>
          <a:p>
            <a:pPr lvl="0" algn="just" rtl="1">
              <a:lnSpc>
                <a:spcPct val="120000"/>
              </a:lnSpc>
              <a:spcBef>
                <a:spcPts val="0"/>
              </a:spcBef>
              <a:buFont typeface="Wingdings" panose="05000000000000000000" pitchFamily="2" charset="2"/>
              <a:buChar char="§"/>
            </a:pPr>
            <a:endParaRPr lang="ar-KW" sz="2200" b="1" dirty="0" smtClean="0">
              <a:solidFill>
                <a:schemeClr val="tx2"/>
              </a:solidFill>
            </a:endParaRPr>
          </a:p>
          <a:p>
            <a:pPr lvl="0" algn="just" rtl="1">
              <a:lnSpc>
                <a:spcPct val="120000"/>
              </a:lnSpc>
              <a:spcBef>
                <a:spcPts val="0"/>
              </a:spcBef>
              <a:buFont typeface="Wingdings" panose="05000000000000000000" pitchFamily="2" charset="2"/>
              <a:buChar char="q"/>
            </a:pPr>
            <a:r>
              <a:rPr lang="ar-KW" sz="2200" b="1" dirty="0" smtClean="0">
                <a:solidFill>
                  <a:schemeClr val="tx2"/>
                </a:solidFill>
              </a:rPr>
              <a:t>في حال توافر معلومات جوهرية غير مكتملة للشركة المدرجة أو في حالة توقع الشركة المدرجة بأن هناك معلومات جوهرية سوف تتوافر أثناء الجلسة، يجب عليها </a:t>
            </a:r>
            <a:r>
              <a:rPr lang="ar-KW" sz="2200" b="1" dirty="0" smtClean="0">
                <a:solidFill>
                  <a:schemeClr val="tx2"/>
                </a:solidFill>
              </a:rPr>
              <a:t>إخطار </a:t>
            </a:r>
            <a:r>
              <a:rPr lang="ar-KW" sz="2200" b="1" dirty="0" smtClean="0">
                <a:solidFill>
                  <a:schemeClr val="tx2"/>
                </a:solidFill>
              </a:rPr>
              <a:t>الهيئة و البورصة على الفور وأن تطلب الإيقاف المؤقت للتداول، وأن تقوم بإصدار إعلان بهذا الشأن يتضمن التالي:</a:t>
            </a:r>
          </a:p>
          <a:p>
            <a:pPr marL="857250" lvl="1" indent="-457200" algn="just" rtl="1">
              <a:lnSpc>
                <a:spcPct val="120000"/>
              </a:lnSpc>
              <a:spcBef>
                <a:spcPts val="0"/>
              </a:spcBef>
              <a:buFont typeface="+mj-lt"/>
              <a:buAutoNum type="arabicPeriod"/>
            </a:pPr>
            <a:r>
              <a:rPr lang="ar-KW" sz="2000" b="1" dirty="0" smtClean="0">
                <a:solidFill>
                  <a:schemeClr val="tx2"/>
                </a:solidFill>
              </a:rPr>
              <a:t>كافة التفاصيل المتوافرة لديها عن المعلومة ومبررات عدم إمكانية الإفصاح بشأنها، وأسباب طلب الايقاف عن التداول والمدة المتوقعة له.</a:t>
            </a:r>
          </a:p>
          <a:p>
            <a:pPr marL="857250" lvl="1" indent="-457200" algn="just" rtl="1">
              <a:lnSpc>
                <a:spcPct val="120000"/>
              </a:lnSpc>
              <a:spcBef>
                <a:spcPts val="0"/>
              </a:spcBef>
              <a:buFont typeface="+mj-lt"/>
              <a:buAutoNum type="arabicPeriod"/>
            </a:pPr>
            <a:endParaRPr lang="ar-KW" sz="2000" b="1" dirty="0" smtClean="0">
              <a:solidFill>
                <a:schemeClr val="tx2"/>
              </a:solidFill>
            </a:endParaRPr>
          </a:p>
          <a:p>
            <a:pPr marL="857250" lvl="1" indent="-457200" algn="just" rtl="1">
              <a:lnSpc>
                <a:spcPct val="120000"/>
              </a:lnSpc>
              <a:spcBef>
                <a:spcPts val="0"/>
              </a:spcBef>
              <a:buFont typeface="+mj-lt"/>
              <a:buAutoNum type="arabicPeriod"/>
            </a:pPr>
            <a:r>
              <a:rPr lang="ar-KW" sz="2000" b="1" dirty="0" smtClean="0">
                <a:solidFill>
                  <a:schemeClr val="tx2"/>
                </a:solidFill>
              </a:rPr>
              <a:t> التعهد بالإعلان عن مزيد من التفاصيل في أقرب وقت ممكن.</a:t>
            </a:r>
            <a:endParaRPr lang="ar-KW" sz="2000" b="1" dirty="0">
              <a:solidFill>
                <a:schemeClr val="tx2"/>
              </a:solidFill>
            </a:endParaRPr>
          </a:p>
          <a:p>
            <a:pPr marL="457200" lvl="0" indent="-457200" algn="just" rtl="1">
              <a:lnSpc>
                <a:spcPct val="120000"/>
              </a:lnSpc>
              <a:spcBef>
                <a:spcPts val="0"/>
              </a:spcBef>
              <a:buFont typeface="+mj-lt"/>
              <a:buAutoNum type="arabicPeriod"/>
            </a:pPr>
            <a:endParaRPr lang="ar-KW" sz="2200" b="1" dirty="0">
              <a:solidFill>
                <a:schemeClr val="tx2"/>
              </a:solidFill>
            </a:endParaRPr>
          </a:p>
          <a:p>
            <a:pPr marL="0" lvl="0" indent="0" algn="just" rtl="1">
              <a:lnSpc>
                <a:spcPct val="120000"/>
              </a:lnSpc>
              <a:spcBef>
                <a:spcPts val="0"/>
              </a:spcBef>
              <a:buNone/>
            </a:pPr>
            <a:endParaRPr lang="ar-KW" sz="2200" b="1" dirty="0" smtClean="0">
              <a:solidFill>
                <a:schemeClr val="tx2"/>
              </a:solidFill>
            </a:endParaRPr>
          </a:p>
          <a:p>
            <a:pPr marL="0" lvl="0" indent="0" algn="just" rtl="1">
              <a:lnSpc>
                <a:spcPct val="120000"/>
              </a:lnSpc>
              <a:spcBef>
                <a:spcPts val="0"/>
              </a:spcBef>
              <a:buNone/>
            </a:pPr>
            <a:endParaRPr lang="ar-KW" sz="2200" b="1" dirty="0">
              <a:solidFill>
                <a:schemeClr val="tx2"/>
              </a:solidFill>
            </a:endParaRPr>
          </a:p>
          <a:p>
            <a:pPr marL="0" lvl="0" indent="0" algn="just" rtl="1">
              <a:lnSpc>
                <a:spcPct val="120000"/>
              </a:lnSpc>
              <a:spcBef>
                <a:spcPts val="0"/>
              </a:spcBef>
              <a:buNone/>
            </a:pPr>
            <a:endParaRPr lang="ar-KW" sz="2200" b="1" dirty="0" smtClean="0">
              <a:solidFill>
                <a:schemeClr val="tx2"/>
              </a:solidFill>
            </a:endParaRPr>
          </a:p>
          <a:p>
            <a:pPr marL="0" lvl="0" indent="0" algn="just" rtl="1">
              <a:lnSpc>
                <a:spcPct val="120000"/>
              </a:lnSpc>
              <a:spcBef>
                <a:spcPts val="0"/>
              </a:spcBef>
              <a:buNone/>
            </a:pPr>
            <a:endParaRPr lang="ar-KW" sz="22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419872" y="1124744"/>
            <a:ext cx="554461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txBox="1">
            <a:spLocks/>
          </p:cNvSpPr>
          <p:nvPr/>
        </p:nvSpPr>
        <p:spPr>
          <a:xfrm>
            <a:off x="2808312" y="15082"/>
            <a:ext cx="6228184" cy="139769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lnSpc>
                <a:spcPct val="90000"/>
              </a:lnSpc>
              <a:spcAft>
                <a:spcPts val="600"/>
              </a:spcAft>
            </a:pPr>
            <a:r>
              <a:rPr lang="ar-KW" sz="3200" b="1" dirty="0" smtClean="0">
                <a:solidFill>
                  <a:schemeClr val="tx2"/>
                </a:solidFill>
                <a:latin typeface="Calibri" pitchFamily="34" charset="0"/>
              </a:rPr>
              <a:t>نبذة عن الإفصاح عن المعلومات الجوهرية </a:t>
            </a:r>
            <a:endParaRPr lang="ar-KW" sz="3200" b="1" dirty="0">
              <a:solidFill>
                <a:schemeClr val="tx2"/>
              </a:solidFill>
              <a:latin typeface="Calibri" pitchFamily="34" charset="0"/>
            </a:endParaRPr>
          </a:p>
        </p:txBody>
      </p:sp>
    </p:spTree>
    <p:extLst>
      <p:ext uri="{BB962C8B-B14F-4D97-AF65-F5344CB8AC3E}">
        <p14:creationId xmlns:p14="http://schemas.microsoft.com/office/powerpoint/2010/main" val="1766034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340769"/>
            <a:ext cx="8712968" cy="4844180"/>
          </a:xfrm>
        </p:spPr>
        <p:txBody>
          <a:bodyPr>
            <a:normAutofit fontScale="92500" lnSpcReduction="10000"/>
          </a:bodyPr>
          <a:lstStyle/>
          <a:p>
            <a:pPr marL="0" lvl="0" indent="0" algn="r" rtl="1" fontAlgn="base">
              <a:lnSpc>
                <a:spcPct val="120000"/>
              </a:lnSpc>
              <a:spcBef>
                <a:spcPts val="0"/>
              </a:spcBef>
              <a:buNone/>
            </a:pPr>
            <a:r>
              <a:rPr lang="ar-KW" sz="2400" b="1" u="sng" dirty="0" smtClean="0">
                <a:solidFill>
                  <a:schemeClr val="tx2"/>
                </a:solidFill>
              </a:rPr>
              <a:t>تأجيل الإفصاح عن المعلومات الجوهرية:</a:t>
            </a:r>
          </a:p>
          <a:p>
            <a:pPr marL="0" lvl="0" indent="0" algn="r" rtl="1" fontAlgn="base">
              <a:lnSpc>
                <a:spcPct val="120000"/>
              </a:lnSpc>
              <a:spcBef>
                <a:spcPts val="0"/>
              </a:spcBef>
              <a:buNone/>
            </a:pPr>
            <a:endParaRPr lang="en-US" sz="2400" b="1" u="sng" dirty="0">
              <a:solidFill>
                <a:schemeClr val="tx2"/>
              </a:solidFill>
            </a:endParaRPr>
          </a:p>
          <a:p>
            <a:pPr algn="r" rtl="1">
              <a:buFont typeface="Wingdings" panose="05000000000000000000" pitchFamily="2" charset="2"/>
              <a:buChar char="q"/>
            </a:pPr>
            <a:r>
              <a:rPr lang="ar-KW" sz="2200" b="1" dirty="0" smtClean="0">
                <a:solidFill>
                  <a:schemeClr val="tx2"/>
                </a:solidFill>
              </a:rPr>
              <a:t>يجوز للشركة المدرجة تأجيل الإفصاح عن المعلومة الجوهرية اذا كان </a:t>
            </a:r>
            <a:r>
              <a:rPr lang="ar-KW" sz="2200" b="1" dirty="0">
                <a:solidFill>
                  <a:schemeClr val="tx2"/>
                </a:solidFill>
              </a:rPr>
              <a:t>الإفصاح من شأنه الإضرار بسرية مفاوضات أو إجراءات تمهيدية  لصفقة تقوم بها الشركة المدرجة أو عملية </a:t>
            </a:r>
            <a:r>
              <a:rPr lang="ar-KW" sz="2200" b="1" dirty="0" smtClean="0">
                <a:solidFill>
                  <a:schemeClr val="tx2"/>
                </a:solidFill>
              </a:rPr>
              <a:t>أخرى، وذلك لحين </a:t>
            </a:r>
            <a:r>
              <a:rPr lang="ar-KW" sz="2200" b="1" dirty="0">
                <a:solidFill>
                  <a:schemeClr val="tx2"/>
                </a:solidFill>
              </a:rPr>
              <a:t>الوصول إلى اتفاق ملزم بخصوص هذه الصفقة أو العملية، وذلك شريطة التالي: </a:t>
            </a:r>
          </a:p>
          <a:p>
            <a:pPr marL="0" indent="0" algn="r" rtl="1">
              <a:buNone/>
            </a:pPr>
            <a:endParaRPr lang="ar-KW" sz="2200" b="1" dirty="0" smtClean="0">
              <a:solidFill>
                <a:schemeClr val="tx2"/>
              </a:solidFill>
            </a:endParaRPr>
          </a:p>
          <a:p>
            <a:pPr marL="857250" lvl="1" indent="-457200" algn="r" rtl="1">
              <a:buFont typeface="+mj-lt"/>
              <a:buAutoNum type="arabicPeriod"/>
            </a:pPr>
            <a:r>
              <a:rPr lang="ar-KW" sz="2200" b="1" dirty="0" smtClean="0">
                <a:solidFill>
                  <a:schemeClr val="tx2"/>
                </a:solidFill>
              </a:rPr>
              <a:t>ألا </a:t>
            </a:r>
            <a:r>
              <a:rPr lang="ar-KW" sz="2200" b="1" dirty="0">
                <a:solidFill>
                  <a:schemeClr val="tx2"/>
                </a:solidFill>
              </a:rPr>
              <a:t>يكون تأجيل الإفصاح بغرض </a:t>
            </a:r>
            <a:r>
              <a:rPr lang="ar-KW" sz="2200" b="1" dirty="0" smtClean="0">
                <a:solidFill>
                  <a:schemeClr val="tx2"/>
                </a:solidFill>
              </a:rPr>
              <a:t>التضليل.</a:t>
            </a:r>
            <a:endParaRPr lang="ar-KW" sz="2200" b="1" dirty="0">
              <a:solidFill>
                <a:schemeClr val="tx2"/>
              </a:solidFill>
            </a:endParaRPr>
          </a:p>
          <a:p>
            <a:pPr marL="857250" lvl="1" indent="-457200" algn="r" rtl="1">
              <a:buFont typeface="+mj-lt"/>
              <a:buAutoNum type="arabicPeriod"/>
            </a:pPr>
            <a:endParaRPr lang="ar-KW" sz="2200" b="1" dirty="0">
              <a:solidFill>
                <a:schemeClr val="tx2"/>
              </a:solidFill>
            </a:endParaRPr>
          </a:p>
          <a:p>
            <a:pPr marL="857250" lvl="1" indent="-457200" algn="r" rtl="1">
              <a:buFont typeface="+mj-lt"/>
              <a:buAutoNum type="arabicPeriod"/>
            </a:pPr>
            <a:r>
              <a:rPr lang="ar-KW" sz="2200" b="1" dirty="0" smtClean="0">
                <a:solidFill>
                  <a:schemeClr val="tx2"/>
                </a:solidFill>
              </a:rPr>
              <a:t>أن </a:t>
            </a:r>
            <a:r>
              <a:rPr lang="ar-KW" sz="2200" b="1" dirty="0">
                <a:solidFill>
                  <a:schemeClr val="tx2"/>
                </a:solidFill>
              </a:rPr>
              <a:t>تتخذ الشركة </a:t>
            </a:r>
            <a:r>
              <a:rPr lang="ar-KW" sz="2200" b="1" dirty="0" smtClean="0">
                <a:solidFill>
                  <a:schemeClr val="tx2"/>
                </a:solidFill>
              </a:rPr>
              <a:t>المدرجة كافة التدابير للحفاظ على السرية التامة.</a:t>
            </a:r>
            <a:endParaRPr lang="ar-KW" sz="2200" b="1" dirty="0">
              <a:solidFill>
                <a:schemeClr val="tx2"/>
              </a:solidFill>
            </a:endParaRPr>
          </a:p>
          <a:p>
            <a:pPr marL="857250" lvl="1" indent="-457200" algn="r" rtl="1">
              <a:buFont typeface="+mj-lt"/>
              <a:buAutoNum type="arabicPeriod"/>
            </a:pPr>
            <a:endParaRPr lang="ar-KW" sz="2200" b="1" dirty="0">
              <a:solidFill>
                <a:schemeClr val="tx2"/>
              </a:solidFill>
            </a:endParaRPr>
          </a:p>
          <a:p>
            <a:pPr marL="857250" lvl="1" indent="-457200" algn="r" rtl="1">
              <a:buFont typeface="+mj-lt"/>
              <a:buAutoNum type="arabicPeriod"/>
            </a:pPr>
            <a:r>
              <a:rPr lang="ar-KW" sz="2200" b="1" dirty="0" smtClean="0">
                <a:solidFill>
                  <a:schemeClr val="tx2"/>
                </a:solidFill>
              </a:rPr>
              <a:t>أن </a:t>
            </a:r>
            <a:r>
              <a:rPr lang="ar-KW" sz="2200" b="1" dirty="0">
                <a:solidFill>
                  <a:schemeClr val="tx2"/>
                </a:solidFill>
              </a:rPr>
              <a:t>تقدم الشركة </a:t>
            </a:r>
            <a:r>
              <a:rPr lang="ar-KW" sz="2200" b="1" dirty="0" smtClean="0">
                <a:solidFill>
                  <a:schemeClr val="tx2"/>
                </a:solidFill>
              </a:rPr>
              <a:t>المدرجة </a:t>
            </a:r>
            <a:r>
              <a:rPr lang="ar-KW" sz="2200" b="1" dirty="0">
                <a:solidFill>
                  <a:schemeClr val="tx2"/>
                </a:solidFill>
              </a:rPr>
              <a:t>بعد الإفصاح عن المعلومة الجوهرية المبررات التي </a:t>
            </a:r>
            <a:r>
              <a:rPr lang="ar-KW" sz="2200" b="1" dirty="0" smtClean="0">
                <a:solidFill>
                  <a:schemeClr val="tx2"/>
                </a:solidFill>
              </a:rPr>
              <a:t>دفعتها </a:t>
            </a:r>
            <a:r>
              <a:rPr lang="ar-KW" sz="2200" b="1" dirty="0">
                <a:solidFill>
                  <a:schemeClr val="tx2"/>
                </a:solidFill>
              </a:rPr>
              <a:t>لتأجيل الإفصاح، وإذا وجدت </a:t>
            </a:r>
            <a:r>
              <a:rPr lang="ar-KW" sz="2200" b="1" dirty="0" smtClean="0">
                <a:solidFill>
                  <a:schemeClr val="tx2"/>
                </a:solidFill>
              </a:rPr>
              <a:t> الهيئة هذه المبررات </a:t>
            </a:r>
            <a:r>
              <a:rPr lang="ar-KW" sz="2200" b="1" dirty="0">
                <a:solidFill>
                  <a:schemeClr val="tx2"/>
                </a:solidFill>
              </a:rPr>
              <a:t>غير مقبولة فلها أن تتخذ ضد </a:t>
            </a:r>
            <a:r>
              <a:rPr lang="ar-KW" sz="2200" b="1" dirty="0" smtClean="0">
                <a:solidFill>
                  <a:schemeClr val="tx2"/>
                </a:solidFill>
              </a:rPr>
              <a:t>الشركة</a:t>
            </a:r>
            <a:r>
              <a:rPr lang="ar-KW" sz="2200" b="1" dirty="0">
                <a:solidFill>
                  <a:schemeClr val="tx2"/>
                </a:solidFill>
              </a:rPr>
              <a:t> المدرجة الإجراءات التأديبية، ويجوز </a:t>
            </a:r>
            <a:r>
              <a:rPr lang="ar-KW" sz="2200" b="1" dirty="0" smtClean="0">
                <a:solidFill>
                  <a:schemeClr val="tx2"/>
                </a:solidFill>
              </a:rPr>
              <a:t>للشركة المدرجة أن </a:t>
            </a:r>
            <a:r>
              <a:rPr lang="ar-KW" sz="2200" b="1" dirty="0">
                <a:solidFill>
                  <a:schemeClr val="tx2"/>
                </a:solidFill>
              </a:rPr>
              <a:t>تتشاور مع الهيئة </a:t>
            </a:r>
            <a:r>
              <a:rPr lang="ar-KW" sz="2200" b="1" dirty="0" smtClean="0">
                <a:solidFill>
                  <a:schemeClr val="tx2"/>
                </a:solidFill>
              </a:rPr>
              <a:t>قبل تأجيل الإفصاح على مدى صحة تأجيل الإفصاح.</a:t>
            </a:r>
            <a:endParaRPr lang="ar-KW" sz="2200" b="1" dirty="0">
              <a:solidFill>
                <a:schemeClr val="tx2"/>
              </a:solidFill>
            </a:endParaRPr>
          </a:p>
          <a:p>
            <a:pPr marL="0" indent="0" algn="r" rtl="1">
              <a:buNone/>
            </a:pPr>
            <a:endParaRPr lang="ar-KW" sz="22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1928" y="1124744"/>
            <a:ext cx="540256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16" y="40954"/>
            <a:ext cx="3285372" cy="1083790"/>
          </a:xfrm>
          <a:prstGeom prst="rect">
            <a:avLst/>
          </a:prstGeom>
        </p:spPr>
      </p:pic>
      <p:sp>
        <p:nvSpPr>
          <p:cNvPr id="9" name="Title 1"/>
          <p:cNvSpPr>
            <a:spLocks noGrp="1"/>
          </p:cNvSpPr>
          <p:nvPr>
            <p:ph type="title"/>
          </p:nvPr>
        </p:nvSpPr>
        <p:spPr>
          <a:xfrm>
            <a:off x="2808312" y="15082"/>
            <a:ext cx="6228184" cy="1397694"/>
          </a:xfrm>
          <a:noFill/>
        </p:spPr>
        <p:txBody>
          <a:bodyPr>
            <a:noAutofit/>
          </a:bodyPr>
          <a:lstStyle/>
          <a:p>
            <a:pPr algn="r" rtl="1" fontAlgn="base">
              <a:lnSpc>
                <a:spcPct val="90000"/>
              </a:lnSpc>
              <a:spcAft>
                <a:spcPts val="600"/>
              </a:spcAft>
            </a:pPr>
            <a:r>
              <a:rPr lang="ar-KW" sz="3200" b="1" dirty="0">
                <a:solidFill>
                  <a:schemeClr val="tx2"/>
                </a:solidFill>
                <a:latin typeface="Calibri" pitchFamily="34" charset="0"/>
              </a:rPr>
              <a:t>نبذة عن الإفصاح عن المعلومات الجوهرية </a:t>
            </a:r>
          </a:p>
        </p:txBody>
      </p:sp>
    </p:spTree>
    <p:extLst>
      <p:ext uri="{BB962C8B-B14F-4D97-AF65-F5344CB8AC3E}">
        <p14:creationId xmlns:p14="http://schemas.microsoft.com/office/powerpoint/2010/main" val="3616200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2585</TotalTime>
  <Words>1930</Words>
  <Application>Microsoft Office PowerPoint</Application>
  <PresentationFormat>On-screen Show (4:3)</PresentationFormat>
  <Paragraphs>199</Paragraphs>
  <Slides>23</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Agency FB</vt:lpstr>
      <vt:lpstr>Arial</vt:lpstr>
      <vt:lpstr>Calibri</vt:lpstr>
      <vt:lpstr>microsoft sans serif</vt:lpstr>
      <vt:lpstr>Sakkal Majalla</vt:lpstr>
      <vt:lpstr>Times New Roman</vt:lpstr>
      <vt:lpstr>Wingdings</vt:lpstr>
      <vt:lpstr>Office Theme</vt:lpstr>
      <vt:lpstr>ورشة عمل  </vt:lpstr>
      <vt:lpstr>مقدمــــــــة</vt:lpstr>
      <vt:lpstr>جدول أعمال الورشة</vt:lpstr>
      <vt:lpstr>أهداف الكتاب العاشر فيما يتعلق بالإفصاح عن المعلومات الجوهرية</vt:lpstr>
      <vt:lpstr>نبذة عن الإفصاح عن المعلومات الجوهرية</vt:lpstr>
      <vt:lpstr>PowerPoint Presentation</vt:lpstr>
      <vt:lpstr>نبذة عن الإفصاح عن المعلومات الجوهرية  </vt:lpstr>
      <vt:lpstr>PowerPoint Presentation</vt:lpstr>
      <vt:lpstr>نبذة عن الإفصاح عن المعلومات الجوهرية </vt:lpstr>
      <vt:lpstr>نبذة عن الإفصاح عن المعلومات الجوهرية </vt:lpstr>
      <vt:lpstr>نبذة عن الإفصاح عن المعلومات الجوهرية  </vt:lpstr>
      <vt:lpstr>نبذة عن الإفصاح عن المعلومات الجوهرية </vt:lpstr>
      <vt:lpstr>نبذة عن الإفصاح عن المعلومات الجوهرية </vt:lpstr>
      <vt:lpstr>نبذة عن الإفصاح عن المعلومات الجوهرية  </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أمثلة عن كيفية التعامل مع المعلومات الجوهرية</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Omar Alnasrallah</cp:lastModifiedBy>
  <cp:revision>238</cp:revision>
  <cp:lastPrinted>2016-09-22T09:54:59Z</cp:lastPrinted>
  <dcterms:created xsi:type="dcterms:W3CDTF">2014-09-25T11:33:14Z</dcterms:created>
  <dcterms:modified xsi:type="dcterms:W3CDTF">2016-09-25T10:55:39Z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62245252-12b5-4f19-a37d-698c2a35f338</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Internal;CMA Data Classification: Internal;CMA Data Classification: Internal;CMA Data Classification: Internal;CMA Data Classification: Internal;CMA Data Classification: Interna</vt:lpwstr>
  </property>
  <property fmtid="{D5CDD505-2E9C-101B-9397-08002B2CF9AE}" pid="5" name="Classification">
    <vt:lpwstr>Internal</vt:lpwstr>
  </property>
</Properties>
</file>